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26" r:id="rId2"/>
    <p:sldId id="318" r:id="rId3"/>
    <p:sldId id="319" r:id="rId4"/>
    <p:sldId id="321" r:id="rId5"/>
    <p:sldId id="322" r:id="rId6"/>
    <p:sldId id="332" r:id="rId7"/>
    <p:sldId id="327" r:id="rId8"/>
    <p:sldId id="297" r:id="rId9"/>
    <p:sldId id="309" r:id="rId10"/>
    <p:sldId id="333" r:id="rId11"/>
    <p:sldId id="334" r:id="rId12"/>
    <p:sldId id="296" r:id="rId13"/>
    <p:sldId id="310" r:id="rId14"/>
    <p:sldId id="312" r:id="rId15"/>
    <p:sldId id="313" r:id="rId16"/>
    <p:sldId id="316" r:id="rId17"/>
    <p:sldId id="336" r:id="rId18"/>
    <p:sldId id="340" r:id="rId19"/>
    <p:sldId id="339" r:id="rId20"/>
    <p:sldId id="328" r:id="rId21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333399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84" autoAdjust="0"/>
    <p:restoredTop sz="87840" autoAdjust="0"/>
  </p:normalViewPr>
  <p:slideViewPr>
    <p:cSldViewPr>
      <p:cViewPr varScale="1">
        <p:scale>
          <a:sx n="103" d="100"/>
          <a:sy n="103" d="100"/>
        </p:scale>
        <p:origin x="-11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1E71B-943A-4628-9727-ECC871EB9688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583FC-7EF6-4033-8A64-30C0C80C7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006" cy="512081"/>
          </a:xfrm>
          <a:prstGeom prst="rect">
            <a:avLst/>
          </a:prstGeom>
        </p:spPr>
        <p:txBody>
          <a:bodyPr vert="horz" lIns="99038" tIns="49519" rIns="99038" bIns="4951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0687" y="0"/>
            <a:ext cx="3077006" cy="512081"/>
          </a:xfrm>
          <a:prstGeom prst="rect">
            <a:avLst/>
          </a:prstGeom>
        </p:spPr>
        <p:txBody>
          <a:bodyPr vert="horz" lIns="99038" tIns="49519" rIns="99038" bIns="4951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5DAAAE84-C6A7-4ED9-B797-BE62822D5261}" type="datetimeFigureOut">
              <a:rPr lang="en-US"/>
              <a:pPr>
                <a:defRPr/>
              </a:pPr>
              <a:t>4/22/2013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8" tIns="49519" rIns="99038" bIns="4951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573" y="4862141"/>
            <a:ext cx="5678154" cy="4605227"/>
          </a:xfrm>
          <a:prstGeom prst="rect">
            <a:avLst/>
          </a:prstGeom>
        </p:spPr>
        <p:txBody>
          <a:bodyPr vert="horz" lIns="99038" tIns="49519" rIns="99038" bIns="4951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0785"/>
            <a:ext cx="3077006" cy="512081"/>
          </a:xfrm>
          <a:prstGeom prst="rect">
            <a:avLst/>
          </a:prstGeom>
        </p:spPr>
        <p:txBody>
          <a:bodyPr vert="horz" lIns="99038" tIns="49519" rIns="99038" bIns="4951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0687" y="9720785"/>
            <a:ext cx="3077006" cy="512081"/>
          </a:xfrm>
          <a:prstGeom prst="rect">
            <a:avLst/>
          </a:prstGeom>
        </p:spPr>
        <p:txBody>
          <a:bodyPr vert="horz" lIns="99038" tIns="49519" rIns="99038" bIns="4951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F0C0B91B-5489-4D13-9A96-D86B95114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rgbClr val="000066"/>
                </a:solidFill>
              </a:rPr>
              <a:t>Hi I’m </a:t>
            </a:r>
            <a:r>
              <a:rPr lang="en-US" sz="1200" baseline="0" smtClean="0">
                <a:solidFill>
                  <a:srgbClr val="000066"/>
                </a:solidFill>
              </a:rPr>
              <a:t>Chris Dechkoff </a:t>
            </a:r>
            <a:r>
              <a:rPr lang="en-US" sz="1200" baseline="0" dirty="0" smtClean="0">
                <a:solidFill>
                  <a:srgbClr val="000066"/>
                </a:solidFill>
              </a:rPr>
              <a:t>from ACP Applied products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rgbClr val="000066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rgbClr val="000066"/>
                </a:solidFill>
              </a:rPr>
              <a:t>The title of my presentation is Low Volume Road Solutions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0B91B-5489-4D13-9A96-D86B95114E4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Fibermat</a:t>
            </a:r>
            <a:r>
              <a:rPr lang="en-US" baseline="0" dirty="0" smtClean="0"/>
              <a:t> can be utilized as an addition to most seal coat operations.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it can be seen being utilized in a double gravel seal on the initial application directly on the compacted gravel base for the MD of Provost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Fibermat</a:t>
            </a:r>
            <a:r>
              <a:rPr lang="en-US" baseline="0" dirty="0" smtClean="0"/>
              <a:t> can be used in multi-chip applications as well as single applications.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0B91B-5489-4D13-9A96-D86B95114E4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a quick video of the </a:t>
            </a:r>
            <a:r>
              <a:rPr lang="en-US" dirty="0" err="1" smtClean="0"/>
              <a:t>Fibermat</a:t>
            </a:r>
            <a:r>
              <a:rPr lang="en-US" dirty="0" smtClean="0"/>
              <a:t> operation.</a:t>
            </a:r>
          </a:p>
          <a:p>
            <a:endParaRPr lang="en-US" dirty="0" smtClean="0"/>
          </a:p>
          <a:p>
            <a:r>
              <a:rPr lang="en-US" dirty="0" smtClean="0"/>
              <a:t>As is</a:t>
            </a:r>
            <a:r>
              <a:rPr lang="en-US" baseline="0" dirty="0" smtClean="0"/>
              <a:t> evident in the video the operation does not slow down the application process of the binder and operates much like a traditional seal coat process.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0B91B-5489-4D13-9A96-D86B95114E4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5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4665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573" y="4862141"/>
            <a:ext cx="5678154" cy="4603479"/>
          </a:xfrm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500" dirty="0" smtClean="0"/>
              <a:t>Here</a:t>
            </a:r>
            <a:r>
              <a:rPr lang="en-US" sz="1500" baseline="0" dirty="0" smtClean="0"/>
              <a:t> is an example of what a section of roadway looks like with the addition of </a:t>
            </a:r>
            <a:r>
              <a:rPr lang="en-US" sz="1500" baseline="0" dirty="0" err="1" smtClean="0"/>
              <a:t>Fibermat</a:t>
            </a:r>
            <a:r>
              <a:rPr lang="en-US" sz="1500" baseline="0" dirty="0" smtClean="0"/>
              <a:t>.</a:t>
            </a:r>
          </a:p>
          <a:p>
            <a:pPr eaLnBrk="1" hangingPunct="1">
              <a:buFontTx/>
              <a:buNone/>
            </a:pPr>
            <a:endParaRPr lang="en-US" sz="1500" baseline="0" dirty="0" smtClean="0"/>
          </a:p>
          <a:p>
            <a:pPr eaLnBrk="1" hangingPunct="1">
              <a:buFontTx/>
              <a:buNone/>
            </a:pPr>
            <a:r>
              <a:rPr lang="en-US" sz="1500" baseline="0" dirty="0" smtClean="0"/>
              <a:t>Upon initial investigation it looks like any other seal coated road.</a:t>
            </a:r>
          </a:p>
          <a:p>
            <a:pPr eaLnBrk="1" hangingPunct="1">
              <a:buFontTx/>
              <a:buNone/>
            </a:pPr>
            <a:endParaRPr lang="en-US" sz="1500" baseline="0" dirty="0" smtClean="0"/>
          </a:p>
          <a:p>
            <a:pPr eaLnBrk="1" hangingPunct="1">
              <a:buFontTx/>
              <a:buNone/>
            </a:pPr>
            <a:r>
              <a:rPr lang="en-US" sz="1500" baseline="0" dirty="0" smtClean="0"/>
              <a:t>It will not be until further years when maintenance of these roads is reduced that it will become evident that it possesses Fiber.</a:t>
            </a:r>
          </a:p>
          <a:p>
            <a:pPr eaLnBrk="1" hangingPunct="1">
              <a:buFontTx/>
              <a:buNone/>
            </a:pPr>
            <a:endParaRPr lang="en-US" sz="1500" baseline="0" dirty="0" smtClean="0"/>
          </a:p>
          <a:p>
            <a:pPr eaLnBrk="1" hangingPunct="1">
              <a:buFontTx/>
              <a:buNone/>
            </a:pPr>
            <a:endParaRPr lang="en-US" sz="1500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Double </a:t>
            </a:r>
            <a:r>
              <a:rPr lang="en-US" sz="1200" dirty="0" err="1" smtClean="0"/>
              <a:t>GravelSeal</a:t>
            </a:r>
            <a:r>
              <a:rPr lang="en-US" sz="1200" dirty="0" smtClean="0"/>
              <a:t> Coat with </a:t>
            </a:r>
            <a:r>
              <a:rPr lang="en-US" sz="1200" dirty="0" err="1" smtClean="0"/>
              <a:t>Fibre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u="none" dirty="0" smtClean="0">
                <a:solidFill>
                  <a:srgbClr val="000066"/>
                </a:solidFill>
                <a:ea typeface="ＭＳ Ｐゴシック" pitchFamily="34" charset="-128"/>
              </a:rPr>
              <a:t>This is the</a:t>
            </a:r>
            <a:r>
              <a:rPr lang="en-US" u="none" baseline="0" dirty="0" smtClean="0">
                <a:solidFill>
                  <a:srgbClr val="000066"/>
                </a:solidFill>
                <a:ea typeface="ＭＳ Ｐゴシック" pitchFamily="34" charset="-128"/>
              </a:rPr>
              <a:t> first double gravel seals with </a:t>
            </a:r>
            <a:r>
              <a:rPr lang="en-US" u="none" baseline="0" dirty="0" err="1" smtClean="0">
                <a:solidFill>
                  <a:srgbClr val="000066"/>
                </a:solidFill>
                <a:ea typeface="ＭＳ Ｐゴシック" pitchFamily="34" charset="-128"/>
              </a:rPr>
              <a:t>fibre</a:t>
            </a:r>
            <a:r>
              <a:rPr lang="en-US" u="none" baseline="0" dirty="0" smtClean="0">
                <a:solidFill>
                  <a:srgbClr val="000066"/>
                </a:solidFill>
                <a:ea typeface="ＭＳ Ｐゴシック" pitchFamily="34" charset="-128"/>
              </a:rPr>
              <a:t>-reinforcement applied on a public roadway. </a:t>
            </a:r>
          </a:p>
          <a:p>
            <a:endParaRPr lang="en-US" u="none" baseline="0" dirty="0" smtClean="0">
              <a:solidFill>
                <a:srgbClr val="000066"/>
              </a:solidFill>
              <a:ea typeface="ＭＳ Ｐゴシック" pitchFamily="34" charset="-128"/>
            </a:endParaRPr>
          </a:p>
          <a:p>
            <a:r>
              <a:rPr lang="en-US" u="none" baseline="0" dirty="0" smtClean="0">
                <a:solidFill>
                  <a:srgbClr val="000066"/>
                </a:solidFill>
                <a:ea typeface="ＭＳ Ｐゴシック" pitchFamily="34" charset="-128"/>
              </a:rPr>
              <a:t>The work was carried out in 2011 in Macklin, Saskatchewan.</a:t>
            </a:r>
            <a:endParaRPr lang="en-US" u="none" dirty="0" smtClean="0">
              <a:solidFill>
                <a:srgbClr val="000066"/>
              </a:solidFill>
              <a:ea typeface="ＭＳ Ｐゴシック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0B91B-5489-4D13-9A96-D86B95114E4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Double </a:t>
            </a:r>
            <a:r>
              <a:rPr lang="en-US" sz="1200" dirty="0" err="1" smtClean="0"/>
              <a:t>GravelSeal</a:t>
            </a:r>
            <a:r>
              <a:rPr lang="en-US" sz="1200" dirty="0" smtClean="0"/>
              <a:t> Coat with </a:t>
            </a:r>
            <a:r>
              <a:rPr lang="en-US" sz="1200" dirty="0" err="1" smtClean="0"/>
              <a:t>Fibre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0B91B-5489-4D13-9A96-D86B95114E4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Double Gravel Seal Coat with </a:t>
            </a:r>
            <a:r>
              <a:rPr lang="en-US" sz="1200" dirty="0" err="1" smtClean="0"/>
              <a:t>Fibre</a:t>
            </a:r>
            <a:endParaRPr lang="en-US" sz="1200" dirty="0" smtClean="0"/>
          </a:p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0B91B-5489-4D13-9A96-D86B95114E4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0B91B-5489-4D13-9A96-D86B95114E4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 smtClean="0">
                <a:solidFill>
                  <a:srgbClr val="000066"/>
                </a:solidFill>
                <a:ea typeface="ＭＳ Ｐゴシック" pitchFamily="34" charset="-128"/>
              </a:rPr>
              <a:t>This is also a</a:t>
            </a:r>
            <a:r>
              <a:rPr lang="en-US" u="none" baseline="0" dirty="0" smtClean="0">
                <a:solidFill>
                  <a:srgbClr val="000066"/>
                </a:solidFill>
                <a:ea typeface="ＭＳ Ｐゴシック" pitchFamily="34" charset="-128"/>
              </a:rPr>
              <a:t> double gravel seal with </a:t>
            </a:r>
            <a:r>
              <a:rPr lang="en-US" u="none" baseline="0" dirty="0" err="1" smtClean="0">
                <a:solidFill>
                  <a:srgbClr val="000066"/>
                </a:solidFill>
                <a:ea typeface="ＭＳ Ｐゴシック" pitchFamily="34" charset="-128"/>
              </a:rPr>
              <a:t>fibre</a:t>
            </a:r>
            <a:r>
              <a:rPr lang="en-US" u="none" baseline="0" dirty="0" smtClean="0">
                <a:solidFill>
                  <a:srgbClr val="000066"/>
                </a:solidFill>
                <a:ea typeface="ＭＳ Ｐゴシック" pitchFamily="34" charset="-128"/>
              </a:rPr>
              <a:t>-reinforcement.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baseline="0" dirty="0" smtClean="0">
              <a:solidFill>
                <a:srgbClr val="000066"/>
              </a:solidFill>
              <a:ea typeface="ＭＳ Ｐゴシック" pitchFamily="34" charset="-128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baseline="0" dirty="0" smtClean="0">
                <a:solidFill>
                  <a:srgbClr val="000066"/>
                </a:solidFill>
                <a:ea typeface="ＭＳ Ｐゴシック" pitchFamily="34" charset="-128"/>
              </a:rPr>
              <a:t>The work was carried out in 2010 in the Northwest Territories near Yellowknife in 2010.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baseline="0" dirty="0" smtClean="0">
              <a:solidFill>
                <a:srgbClr val="000066"/>
              </a:solidFill>
              <a:ea typeface="ＭＳ Ｐゴシック" pitchFamily="34" charset="-128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baseline="0" dirty="0" smtClean="0">
                <a:solidFill>
                  <a:srgbClr val="000066"/>
                </a:solidFill>
                <a:ea typeface="ＭＳ Ｐゴシック" pitchFamily="34" charset="-128"/>
              </a:rPr>
              <a:t>The picture shown here was taken only a few weeks ago.</a:t>
            </a:r>
            <a:endParaRPr lang="en-US" u="none" dirty="0" smtClean="0">
              <a:solidFill>
                <a:srgbClr val="000066"/>
              </a:solidFill>
              <a:ea typeface="ＭＳ Ｐゴシック" pitchFamily="34" charset="-128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0B91B-5489-4D13-9A96-D86B95114E4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what</a:t>
            </a:r>
            <a:r>
              <a:rPr lang="en-US" baseline="0" dirty="0" smtClean="0"/>
              <a:t> does it mean to have a seal coat?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 collective term for several different kinds of </a:t>
            </a:r>
            <a:r>
              <a:rPr lang="en-US" u="sng" dirty="0" smtClean="0"/>
              <a:t>thin surface treatments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Applications of asphalt material that is usually covered with aggregates.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0B91B-5489-4D13-9A96-D86B95114E4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None/>
            </a:pPr>
            <a:r>
              <a:rPr lang="en-US" dirty="0" smtClean="0"/>
              <a:t>Why</a:t>
            </a:r>
            <a:r>
              <a:rPr lang="en-US" baseline="0" dirty="0" smtClean="0"/>
              <a:t> are Seal Coats used and what benefit do they have?</a:t>
            </a:r>
          </a:p>
          <a:p>
            <a:pPr marL="514350" indent="-514350">
              <a:buFont typeface="+mj-lt"/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Used</a:t>
            </a:r>
            <a:r>
              <a:rPr lang="en-US" baseline="0" dirty="0" smtClean="0"/>
              <a:t> to p</a:t>
            </a:r>
            <a:r>
              <a:rPr lang="en-US" dirty="0" smtClean="0"/>
              <a:t>rotect pavement or substructure from water infiltration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Improve surface texture (increase skid resistance)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To correct non-structural deficiencies</a:t>
            </a:r>
          </a:p>
          <a:p>
            <a:pPr marL="1314450" lvl="2" indent="-514350">
              <a:buFont typeface="Arial" pitchFamily="34" charset="0"/>
              <a:buChar char="•"/>
            </a:pPr>
            <a:r>
              <a:rPr lang="en-US" dirty="0" smtClean="0"/>
              <a:t>Aged or oxidized pavement</a:t>
            </a:r>
          </a:p>
          <a:p>
            <a:pPr marL="1314450" lvl="2" indent="-514350">
              <a:buFont typeface="Arial" pitchFamily="34" charset="0"/>
              <a:buChar char="•"/>
            </a:pPr>
            <a:r>
              <a:rPr lang="en-US" dirty="0" smtClean="0"/>
              <a:t>Cracking</a:t>
            </a:r>
          </a:p>
          <a:p>
            <a:pPr marL="1314450" lvl="2" indent="-514350">
              <a:buFont typeface="Arial" pitchFamily="34" charset="0"/>
              <a:buChar char="•"/>
            </a:pPr>
            <a:r>
              <a:rPr lang="en-US" dirty="0" smtClean="0"/>
              <a:t>Raveling </a:t>
            </a:r>
          </a:p>
          <a:p>
            <a:pPr marL="1314450" lvl="2" indent="-514350">
              <a:buFont typeface="Arial" pitchFamily="34" charset="0"/>
              <a:buChar char="•"/>
            </a:pPr>
            <a:r>
              <a:rPr lang="en-US" dirty="0" smtClean="0"/>
              <a:t>Lack of skid resistance</a:t>
            </a:r>
          </a:p>
          <a:p>
            <a:pPr marL="514350" indent="-514350">
              <a:buAutoNum type="arabicPeriod" startAt="4"/>
            </a:pPr>
            <a:r>
              <a:rPr lang="en-US" dirty="0" smtClean="0"/>
              <a:t>Provide a wearing course over a base</a:t>
            </a:r>
            <a:r>
              <a:rPr lang="en-US" baseline="0" dirty="0" smtClean="0"/>
              <a:t> or porous product</a:t>
            </a:r>
          </a:p>
          <a:p>
            <a:pPr marL="514350" indent="-514350">
              <a:buAutoNum type="arabicPeriod" startAt="4"/>
            </a:pPr>
            <a:r>
              <a:rPr lang="en-US" baseline="0" dirty="0" smtClean="0"/>
              <a:t>Works well as dust control while providing a solid wearing course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0B91B-5489-4D13-9A96-D86B95114E4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/>
            <a:r>
              <a:rPr lang="en-US" dirty="0" smtClean="0"/>
              <a:t>An application of High Float asphalt emulsion followed by an application of </a:t>
            </a:r>
            <a:r>
              <a:rPr lang="en-US" u="sng" dirty="0" smtClean="0"/>
              <a:t>unwashed graded</a:t>
            </a:r>
            <a:r>
              <a:rPr lang="en-US" dirty="0" smtClean="0"/>
              <a:t> aggregate.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>
                <a:solidFill>
                  <a:srgbClr val="FF0000"/>
                </a:solidFill>
              </a:rPr>
              <a:t>Primarily used as a wearing and water-proofing course.</a:t>
            </a:r>
          </a:p>
          <a:p>
            <a:pPr marL="514350" indent="-514350"/>
            <a:endParaRPr lang="en-US" dirty="0" smtClean="0">
              <a:solidFill>
                <a:srgbClr val="FF0000"/>
              </a:solidFill>
            </a:endParaRPr>
          </a:p>
          <a:p>
            <a:pPr marL="514350" indent="-514350"/>
            <a:r>
              <a:rPr lang="en-US" dirty="0" smtClean="0">
                <a:solidFill>
                  <a:schemeClr val="tx1"/>
                </a:solidFill>
              </a:rPr>
              <a:t>Can be applied to a variety of surfaces:</a:t>
            </a:r>
          </a:p>
          <a:p>
            <a:pPr marL="1314450" lvl="2" indent="-514350"/>
            <a:r>
              <a:rPr lang="en-US" dirty="0" smtClean="0">
                <a:solidFill>
                  <a:schemeClr val="tx1"/>
                </a:solidFill>
              </a:rPr>
              <a:t>Sub-grade</a:t>
            </a:r>
          </a:p>
          <a:p>
            <a:pPr marL="1314450" lvl="2" indent="-514350"/>
            <a:r>
              <a:rPr lang="en-US" dirty="0" smtClean="0">
                <a:solidFill>
                  <a:schemeClr val="tx1"/>
                </a:solidFill>
              </a:rPr>
              <a:t>Base</a:t>
            </a:r>
          </a:p>
          <a:p>
            <a:pPr marL="1314450" lvl="2" indent="-514350"/>
            <a:r>
              <a:rPr lang="en-US" dirty="0" smtClean="0">
                <a:solidFill>
                  <a:schemeClr val="tx1"/>
                </a:solidFill>
              </a:rPr>
              <a:t>Pavement</a:t>
            </a:r>
          </a:p>
          <a:p>
            <a:pPr marL="1314450" lvl="2" indent="-514350"/>
            <a:r>
              <a:rPr lang="en-US" dirty="0" smtClean="0">
                <a:solidFill>
                  <a:schemeClr val="tx1"/>
                </a:solidFill>
              </a:rPr>
              <a:t>Stabilized bases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0B91B-5489-4D13-9A96-D86B95114E4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 how does one go about</a:t>
            </a:r>
            <a:r>
              <a:rPr lang="en-US" baseline="0" dirty="0" smtClean="0"/>
              <a:t> building a gravel seal?  Either a single or a double seal.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66"/>
                </a:solidFill>
                <a:ea typeface="ＭＳ Ｐゴシック" pitchFamily="34" charset="-128"/>
              </a:rPr>
              <a:t>The concept of gravel seal is as illustrated on this slide.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000066"/>
              </a:solidFill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First off the gravel base or substrate that the seal is to be placed on must be compacted properly and shaped to the desired profile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000066"/>
              </a:solidFill>
              <a:ea typeface="ＭＳ Ｐゴシック" pitchFamily="34" charset="-128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66"/>
                </a:solidFill>
                <a:ea typeface="ＭＳ Ｐゴシック" pitchFamily="34" charset="-128"/>
              </a:rPr>
              <a:t>Next</a:t>
            </a:r>
            <a:r>
              <a:rPr lang="en-US" baseline="0" dirty="0" smtClean="0">
                <a:solidFill>
                  <a:srgbClr val="000066"/>
                </a:solidFill>
                <a:ea typeface="ＭＳ Ｐゴシック" pitchFamily="34" charset="-128"/>
              </a:rPr>
              <a:t> the</a:t>
            </a:r>
            <a:r>
              <a:rPr lang="en-US" dirty="0" smtClean="0">
                <a:solidFill>
                  <a:srgbClr val="000066"/>
                </a:solidFill>
                <a:ea typeface="ＭＳ Ｐゴシック" pitchFamily="34" charset="-128"/>
              </a:rPr>
              <a:t> binder is placed onto the granular base or substrate then the aggregate (gravel)</a:t>
            </a:r>
            <a:r>
              <a:rPr lang="en-US" baseline="0" dirty="0" smtClean="0">
                <a:solidFill>
                  <a:srgbClr val="000066"/>
                </a:solidFill>
                <a:ea typeface="ＭＳ Ｐゴシック" pitchFamily="34" charset="-128"/>
              </a:rPr>
              <a:t> layer is distributed evenly</a:t>
            </a:r>
            <a:endParaRPr lang="en-US" dirty="0" smtClean="0">
              <a:solidFill>
                <a:srgbClr val="000066"/>
              </a:solidFill>
              <a:ea typeface="ＭＳ Ｐゴシック" pitchFamily="34" charset="-128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000066"/>
              </a:solidFill>
              <a:ea typeface="ＭＳ Ｐゴシック" pitchFamily="34" charset="-128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66"/>
                </a:solidFill>
                <a:ea typeface="ＭＳ Ｐゴシック" pitchFamily="34" charset="-128"/>
              </a:rPr>
              <a:t>The placement process to this point is identical to conventional chip seals.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000066"/>
              </a:solidFill>
              <a:ea typeface="ＭＳ Ｐゴシック" pitchFamily="34" charset="-128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66"/>
                </a:solidFill>
                <a:ea typeface="ＭＳ Ｐゴシック" pitchFamily="34" charset="-128"/>
              </a:rPr>
              <a:t>With rolling the low viscosity emulsion percolates</a:t>
            </a:r>
            <a:r>
              <a:rPr lang="en-US" baseline="0" dirty="0" smtClean="0">
                <a:solidFill>
                  <a:srgbClr val="000066"/>
                </a:solidFill>
                <a:ea typeface="ＭＳ Ｐゴシック" pitchFamily="34" charset="-128"/>
              </a:rPr>
              <a:t> into the aggregate matrix upwards and also downwards and helps orientation of the particles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Here you have a completed single gravel seal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process is then repeated to construct a double gravel seal.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0B91B-5489-4D13-9A96-D86B95114E4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Graded Seal Coat Application and</a:t>
            </a:r>
            <a:r>
              <a:rPr lang="en-US" baseline="0" dirty="0" smtClean="0"/>
              <a:t> Construction in Provost, Alberta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0B91B-5489-4D13-9A96-D86B95114E4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an example of a double gravel</a:t>
            </a:r>
            <a:r>
              <a:rPr lang="en-US" baseline="0" dirty="0" smtClean="0"/>
              <a:t> seal on a compacted gravel base after initial construction for the MD of  Provost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road surface is quite rough but with traffic and time the surface will knead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0B91B-5489-4D13-9A96-D86B95114E4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7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4667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573" y="4862141"/>
            <a:ext cx="5678154" cy="4603479"/>
          </a:xfrm>
          <a:noFill/>
          <a:ln/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This is a diagram that shows all the main element of the trailer unit including the space within the trailer for the storage of spools of </a:t>
            </a:r>
            <a:r>
              <a:rPr lang="en-US" dirty="0" err="1" smtClean="0"/>
              <a:t>fibre</a:t>
            </a:r>
            <a:r>
              <a:rPr lang="en-US" dirty="0" smtClean="0"/>
              <a:t>, the conduits that bring the stands of </a:t>
            </a:r>
            <a:r>
              <a:rPr lang="en-US" dirty="0" err="1" smtClean="0"/>
              <a:t>fibre</a:t>
            </a:r>
            <a:r>
              <a:rPr lang="en-US" dirty="0" smtClean="0"/>
              <a:t> to the chopping units and chamber. 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The diagram also shows the two spray bars located in front and behind the </a:t>
            </a:r>
            <a:r>
              <a:rPr lang="en-US" dirty="0" err="1" smtClean="0"/>
              <a:t>fibre</a:t>
            </a:r>
            <a:r>
              <a:rPr lang="en-US" dirty="0" smtClean="0"/>
              <a:t> distribution unit.</a:t>
            </a: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Char char="•"/>
            </a:pPr>
            <a:r>
              <a:rPr lang="en-CA" dirty="0" smtClean="0"/>
              <a:t>Chippings are then applied on top of the fibre-reinforced membrane and embedded into the binder to form a fibre-reinforced surfacing or interlayer system.</a:t>
            </a:r>
            <a:r>
              <a:rPr lang="en-US" dirty="0" smtClean="0"/>
              <a:t> </a:t>
            </a: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Char char="•"/>
            </a:pPr>
            <a:r>
              <a:rPr lang="en-CA" dirty="0" smtClean="0"/>
              <a:t>The trailer unit contains sufficient fibre in storage for the placement of 40,000 m2 of fibre-reinforced membrane before re-loading. The width of placement can vary from 3.0 to 4.0 m. 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0B91B-5489-4D13-9A96-D86B95114E4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edcrbmail\cdechkoff$\ACP Applied\Power Point\ACP Powerpoint Finals\ACP-PP-pg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10000"/>
            <a:ext cx="6400800" cy="1828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AA4AD-F811-40C8-A802-AC8724C92D9F}" type="datetimeFigureOut">
              <a:rPr lang="en-US"/>
              <a:pPr>
                <a:defRPr/>
              </a:pPr>
              <a:t>4/22/2013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CFF1A-5F62-4C0D-BF8F-0B2A9D0AD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1286F-46C5-4D9B-94E2-0ED34F86B58D}" type="datetimeFigureOut">
              <a:rPr lang="en-US"/>
              <a:pPr>
                <a:defRPr/>
              </a:pPr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AC7C8-DBED-457F-B17B-10CC038D5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AF544-BD45-423D-B23C-8CAADE0165BE}" type="datetimeFigureOut">
              <a:rPr lang="en-US"/>
              <a:pPr>
                <a:defRPr/>
              </a:pPr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83F5C-CA90-4C05-A091-D3B32221E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30E82-6994-45B7-A5D5-27ED80BA5550}" type="datetimeFigureOut">
              <a:rPr lang="en-US"/>
              <a:pPr>
                <a:defRPr/>
              </a:pPr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FA309-58D3-43D5-B834-CF0857236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85800" y="6248400"/>
            <a:ext cx="1752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488B7-36C7-49B1-BB75-F31C5FB4F081}" type="datetimeFigureOut">
              <a:rPr lang="en-US"/>
              <a:pPr>
                <a:defRPr/>
              </a:pPr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C3348-13D4-440E-ABA0-0A9301F93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85800" y="6248400"/>
            <a:ext cx="1752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1433F-F412-4BA3-8C9C-29342044DA92}" type="datetimeFigureOut">
              <a:rPr lang="en-US"/>
              <a:pPr>
                <a:defRPr/>
              </a:pPr>
              <a:t>4/22/2013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D274B-F66A-4712-B3AD-D4E482D77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85800" y="6248400"/>
            <a:ext cx="1752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241E1-68A5-4806-AF9A-51150E3B390A}" type="datetimeFigureOut">
              <a:rPr lang="en-US"/>
              <a:pPr>
                <a:defRPr/>
              </a:pPr>
              <a:t>4/22/2013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B9118-00D3-4D10-9061-B88F0CAA0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85800" y="6248400"/>
            <a:ext cx="1752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9B798-E745-4B5A-9596-EA36D7BE3A5A}" type="datetimeFigureOut">
              <a:rPr lang="en-US"/>
              <a:pPr>
                <a:defRPr/>
              </a:pPr>
              <a:t>4/22/2013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50D1E-ED33-4F9E-B865-8A8D528B5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685800" y="6248400"/>
            <a:ext cx="1752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F9CA1-66B8-4E99-818A-2AEA32CC8BEA}" type="datetimeFigureOut">
              <a:rPr lang="en-US"/>
              <a:pPr>
                <a:defRPr/>
              </a:pPr>
              <a:t>4/22/2013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57B30-78C7-4C23-A987-F6F78C9BC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B3DF2-4CF4-48D7-AAEE-A3AEC5C94E86}" type="datetimeFigureOut">
              <a:rPr lang="en-US"/>
              <a:pPr>
                <a:defRPr/>
              </a:pPr>
              <a:t>4/22/2013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ECFC9-B7CC-41B2-A9DE-D7B5C18C1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85800" y="6248400"/>
            <a:ext cx="1752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26AD8-5A44-4BFD-AAA6-5D47704106BC}" type="datetimeFigureOut">
              <a:rPr lang="en-US"/>
              <a:pPr>
                <a:defRPr/>
              </a:pPr>
              <a:t>4/22/2013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2D5F4-1658-4F73-8732-DAF182C26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edcrbmail\cdechkoff$\ACP Applied\Power Point\ACP Powerpoint Finals\ACP-PP-pg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E8D6F8-CAEA-4C83-88BB-F550E2528C38}" type="datetimeFigureOut">
              <a:rPr lang="en-US"/>
              <a:pPr>
                <a:defRPr/>
              </a:pPr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224D27-2D16-4C73-978B-9D9EE93DD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6248400"/>
            <a:ext cx="1752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D0D0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D0D0D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D0D0D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D0D0D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D0D0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I:\AAMDC\Fibermat%20Short.mpg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mailto:cdechkoff@acpapplied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4876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Low Volume Road Solutions</a:t>
            </a:r>
          </a:p>
        </p:txBody>
      </p:sp>
      <p:pic>
        <p:nvPicPr>
          <p:cNvPr id="5" name="Picture 7" descr="C:\Documents and Settings\cdechkoff\Desktop\Presentations\Colas - Emulsion\Edited Pics\IMG_0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676400"/>
            <a:ext cx="4419600" cy="32210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124200" y="5562600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By: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Jason Panter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Fibermat</a:t>
            </a:r>
            <a:r>
              <a:rPr lang="en-US" dirty="0" smtClean="0"/>
              <a:t> Option</a:t>
            </a:r>
            <a:endParaRPr lang="en-US" dirty="0"/>
          </a:p>
        </p:txBody>
      </p:sp>
      <p:pic>
        <p:nvPicPr>
          <p:cNvPr id="3074" name="Picture 2" descr="C:\Documents and Settings\cdechkoff\Desktop\Chip 2012\Provost\Edit\Provost No. 52-20120912-00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0"/>
            <a:ext cx="5450418" cy="408781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075" name="Picture 3" descr="C:\Documents and Settings\cdechkoff\Desktop\Chip 2012\Provost\Edit\Provost No. 52-20120912-001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52800"/>
            <a:ext cx="4419600" cy="33147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791200" y="22860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(Double Gravel Seal)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Fibermat</a:t>
            </a:r>
            <a:r>
              <a:rPr lang="en-US" dirty="0" smtClean="0"/>
              <a:t> Option</a:t>
            </a:r>
            <a:endParaRPr lang="en-US" dirty="0"/>
          </a:p>
        </p:txBody>
      </p:sp>
      <p:pic>
        <p:nvPicPr>
          <p:cNvPr id="6" name="Fibermat Short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09600" y="1600200"/>
            <a:ext cx="80772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4321" name="Picture 6" descr="DSC021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60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56" name="Picture 5" descr="Chip Sealing in York Region 006"/>
          <p:cNvPicPr>
            <a:picLocks noChangeAspect="1" noChangeArrowheads="1"/>
          </p:cNvPicPr>
          <p:nvPr/>
        </p:nvPicPr>
        <p:blipFill>
          <a:blip r:embed="rId4" cstate="print"/>
          <a:srcRect l="52888" t="37053" r="30634" b="46509"/>
          <a:stretch>
            <a:fillRect/>
          </a:stretch>
        </p:blipFill>
        <p:spPr bwMode="auto">
          <a:xfrm>
            <a:off x="5479098" y="3962401"/>
            <a:ext cx="305530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Fibermat</a:t>
            </a:r>
            <a:r>
              <a:rPr kumimoji="0" lang="en-C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Option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9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Performance</a:t>
            </a:r>
            <a:endParaRPr lang="en-US" sz="3600" dirty="0"/>
          </a:p>
        </p:txBody>
      </p:sp>
      <p:pic>
        <p:nvPicPr>
          <p:cNvPr id="4" name="Picture 2" descr="C:\Users\mgareau\Desktop\New folder\P10007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47800"/>
            <a:ext cx="6858000" cy="52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Performance</a:t>
            </a:r>
            <a:endParaRPr lang="en-US" sz="3600" dirty="0"/>
          </a:p>
        </p:txBody>
      </p:sp>
      <p:pic>
        <p:nvPicPr>
          <p:cNvPr id="6" name="Picture 2" descr="C:\Users\mgareau\Desktop\New folder\P1000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47800"/>
            <a:ext cx="6858000" cy="51428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28800" y="56388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Before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56388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After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Performance</a:t>
            </a:r>
            <a:endParaRPr lang="en-US" sz="3600" dirty="0"/>
          </a:p>
        </p:txBody>
      </p:sp>
      <p:pic>
        <p:nvPicPr>
          <p:cNvPr id="6" name="Picture 2" descr="C:\Users\mgareau\Desktop\New folder\P1000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47800"/>
            <a:ext cx="6858000" cy="514288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371600" y="56388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Before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56388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After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9" name="Picture 2" descr="C:\Users\mgareau\Desktop\New folder\P10007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447800"/>
            <a:ext cx="6858000" cy="514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Performance</a:t>
            </a:r>
            <a:endParaRPr lang="en-US" sz="3600" dirty="0"/>
          </a:p>
        </p:txBody>
      </p:sp>
      <p:pic>
        <p:nvPicPr>
          <p:cNvPr id="6" name="Picture 2" descr="C:\Users\mgareau\Desktop\New folder\P100078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2579"/>
          <a:stretch>
            <a:fillRect/>
          </a:stretch>
        </p:blipFill>
        <p:spPr bwMode="auto">
          <a:xfrm>
            <a:off x="1066800" y="1447800"/>
            <a:ext cx="6857999" cy="5029200"/>
          </a:xfrm>
          <a:prstGeom prst="rect">
            <a:avLst/>
          </a:prstGeom>
          <a:noFill/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143000" y="3886200"/>
            <a:ext cx="68580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Aggregate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Req’d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600 MT/km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Type: 12.5C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Gravel</a:t>
            </a: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Binder : HF150P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pic>
        <p:nvPicPr>
          <p:cNvPr id="9218" name="Picture 2" descr="C:\Documents and Settings\cdechkoff\Desktop\Chip 2012\Yellowknife Pics\Edit\DSC_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7399144" cy="4950774"/>
          </a:xfrm>
          <a:prstGeom prst="rect">
            <a:avLst/>
          </a:prstGeom>
          <a:noFill/>
        </p:spPr>
      </p:pic>
      <p:pic>
        <p:nvPicPr>
          <p:cNvPr id="9219" name="Picture 3" descr="C:\Documents and Settings\cdechkoff\Desktop\Chip 2012\Yellowknife Pics\Edit\DSC_0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962400"/>
            <a:ext cx="3416524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Ballpark Pricing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r>
              <a:rPr lang="en-US" dirty="0" smtClean="0"/>
              <a:t>Single with Fiber (Supply)		= $4.00 - $6.00</a:t>
            </a:r>
          </a:p>
          <a:p>
            <a:r>
              <a:rPr lang="en-US" dirty="0" smtClean="0"/>
              <a:t>Single No Fiber (Supply)		= $3.00 - $4.00</a:t>
            </a:r>
          </a:p>
          <a:p>
            <a:r>
              <a:rPr lang="en-US" dirty="0" smtClean="0"/>
              <a:t>Single with Fiber (No Supply)	= $3.00 - $5.00</a:t>
            </a:r>
          </a:p>
          <a:p>
            <a:r>
              <a:rPr lang="en-US" dirty="0" smtClean="0"/>
              <a:t>Single No Fiber (No Supply)	= $2.00 - $3.00</a:t>
            </a:r>
          </a:p>
          <a:p>
            <a:endParaRPr lang="en-US" sz="2400" dirty="0" smtClean="0"/>
          </a:p>
          <a:p>
            <a:r>
              <a:rPr lang="en-US" dirty="0" smtClean="0"/>
              <a:t>Double with Fiber (Supply)	= $7.00 - $9.00</a:t>
            </a:r>
          </a:p>
          <a:p>
            <a:r>
              <a:rPr lang="en-US" dirty="0" smtClean="0"/>
              <a:t>Double No Fiber (Supply)		= $6.00 - $8.00</a:t>
            </a:r>
          </a:p>
          <a:p>
            <a:r>
              <a:rPr lang="en-US" dirty="0" smtClean="0"/>
              <a:t>Double with Fiber (No Supply)	= $6.00 - $8.00</a:t>
            </a:r>
          </a:p>
          <a:p>
            <a:r>
              <a:rPr lang="en-US" dirty="0" smtClean="0"/>
              <a:t>Double No Fiber (No Supply)	= $5.00 - $6.00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US" dirty="0" smtClean="0"/>
              <a:t>Produce our own Emulsions</a:t>
            </a:r>
          </a:p>
          <a:p>
            <a:r>
              <a:rPr lang="en-US" dirty="0" smtClean="0"/>
              <a:t>Aggregate Testing</a:t>
            </a:r>
          </a:p>
          <a:p>
            <a:r>
              <a:rPr lang="en-US" dirty="0" smtClean="0"/>
              <a:t>Seal Coat and Cold Mix Designs</a:t>
            </a:r>
          </a:p>
          <a:p>
            <a:r>
              <a:rPr lang="en-US" dirty="0" smtClean="0"/>
              <a:t>Construction 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0" y="4800600"/>
            <a:ext cx="6400800" cy="914400"/>
          </a:xfrm>
          <a:prstGeom prst="rect">
            <a:avLst/>
          </a:prstGeom>
          <a:solidFill>
            <a:schemeClr val="accent1">
              <a:alpha val="54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71600" y="49530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Solutions for your road networks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 txBox="1">
            <a:spLocks noChangeArrowheads="1"/>
          </p:cNvSpPr>
          <p:nvPr/>
        </p:nvSpPr>
        <p:spPr bwMode="auto">
          <a:xfrm>
            <a:off x="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Seal Coats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What is a Seal Coat?</a:t>
            </a:r>
          </a:p>
          <a:p>
            <a:pPr lvl="1"/>
            <a:r>
              <a:rPr lang="en-US" dirty="0" smtClean="0"/>
              <a:t>Thin surface treatments</a:t>
            </a:r>
          </a:p>
          <a:p>
            <a:pPr lvl="1"/>
            <a:r>
              <a:rPr lang="en-US" dirty="0" smtClean="0"/>
              <a:t>Binder &amp; Aggregates</a:t>
            </a:r>
          </a:p>
        </p:txBody>
      </p:sp>
      <p:pic>
        <p:nvPicPr>
          <p:cNvPr id="1026" name="Picture 2" descr="\\edcrbmail\cdechkoff$\ACP Applied\Pictures\Chip jpeg\DSC_1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352800"/>
            <a:ext cx="4804651" cy="3190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2057400"/>
            <a:ext cx="9144000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66"/>
                </a:solidFill>
              </a:rPr>
              <a:t>Chris Dechkoff, </a:t>
            </a:r>
            <a:r>
              <a:rPr lang="en-US" sz="2400" b="1" dirty="0" err="1" smtClean="0">
                <a:solidFill>
                  <a:srgbClr val="000066"/>
                </a:solidFill>
              </a:rPr>
              <a:t>P.Eng</a:t>
            </a:r>
            <a:r>
              <a:rPr lang="en-US" sz="2400" b="1" dirty="0" smtClean="0">
                <a:solidFill>
                  <a:srgbClr val="000066"/>
                </a:solidFill>
              </a:rPr>
              <a:t>.</a:t>
            </a:r>
          </a:p>
          <a:p>
            <a:pPr algn="ctr"/>
            <a:endParaRPr lang="en-US" dirty="0" smtClean="0">
              <a:solidFill>
                <a:srgbClr val="000066"/>
              </a:solidFill>
            </a:endParaRPr>
          </a:p>
          <a:p>
            <a:pPr algn="ctr"/>
            <a:endParaRPr lang="en-US" dirty="0" smtClean="0">
              <a:solidFill>
                <a:srgbClr val="000066"/>
              </a:solidFill>
            </a:endParaRPr>
          </a:p>
          <a:p>
            <a:pPr algn="ctr"/>
            <a:r>
              <a:rPr lang="en-US" b="1" dirty="0" smtClean="0">
                <a:solidFill>
                  <a:srgbClr val="000066"/>
                </a:solidFill>
                <a:hlinkClick r:id="rId2"/>
              </a:rPr>
              <a:t>cdechkoff@acpapplied.com</a:t>
            </a:r>
            <a:endParaRPr lang="en-US" b="1" dirty="0" smtClean="0">
              <a:solidFill>
                <a:srgbClr val="000066"/>
              </a:solidFill>
            </a:endParaRPr>
          </a:p>
          <a:p>
            <a:pPr algn="ctr"/>
            <a:endParaRPr lang="en-US" b="1" dirty="0" smtClean="0">
              <a:solidFill>
                <a:srgbClr val="000066"/>
              </a:solidFill>
            </a:endParaRPr>
          </a:p>
          <a:p>
            <a:pPr algn="ctr"/>
            <a:r>
              <a:rPr lang="en-US" b="1" dirty="0" smtClean="0">
                <a:solidFill>
                  <a:srgbClr val="000066"/>
                </a:solidFill>
              </a:rPr>
              <a:t>www.acpapplied.com</a:t>
            </a:r>
            <a:endParaRPr lang="en-US" b="1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en-US" dirty="0">
              <a:solidFill>
                <a:srgbClr val="000066"/>
              </a:solidFill>
            </a:endParaRPr>
          </a:p>
        </p:txBody>
      </p:sp>
      <p:pic>
        <p:nvPicPr>
          <p:cNvPr id="2050" name="Picture 2" descr="\\fp-lre.colascanadawest.local\cdechkoff$\My Pictures\acp-cmyk tran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4191000"/>
            <a:ext cx="4514850" cy="83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 txBox="1">
            <a:spLocks noChangeArrowheads="1"/>
          </p:cNvSpPr>
          <p:nvPr/>
        </p:nvSpPr>
        <p:spPr bwMode="auto">
          <a:xfrm>
            <a:off x="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Seal Coats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marL="514350" indent="-514350"/>
            <a:r>
              <a:rPr lang="en-US" dirty="0" smtClean="0"/>
              <a:t>Why are Seal Coats Used?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 smtClean="0"/>
              <a:t>Protect structure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 smtClean="0"/>
              <a:t>Improve texture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 smtClean="0"/>
              <a:t>Correct non-structural deficiencies</a:t>
            </a:r>
          </a:p>
          <a:p>
            <a:pPr marL="2228850" lvl="4" indent="-514350">
              <a:buFont typeface="Arial" pitchFamily="34" charset="0"/>
              <a:buChar char="•"/>
            </a:pPr>
            <a:r>
              <a:rPr lang="en-US" sz="2400" dirty="0" smtClean="0"/>
              <a:t>Aged or oxidized pavement</a:t>
            </a:r>
          </a:p>
          <a:p>
            <a:pPr marL="2228850" lvl="4" indent="-514350">
              <a:buFont typeface="Arial" pitchFamily="34" charset="0"/>
              <a:buChar char="•"/>
            </a:pPr>
            <a:r>
              <a:rPr lang="en-US" sz="2400" dirty="0" smtClean="0"/>
              <a:t>Cracking</a:t>
            </a:r>
          </a:p>
          <a:p>
            <a:pPr marL="2228850" lvl="4" indent="-514350">
              <a:buFont typeface="Arial" pitchFamily="34" charset="0"/>
              <a:buChar char="•"/>
            </a:pPr>
            <a:r>
              <a:rPr lang="en-US" sz="2400" dirty="0" smtClean="0"/>
              <a:t>Raveling </a:t>
            </a:r>
          </a:p>
          <a:p>
            <a:pPr marL="2228850" lvl="4" indent="-514350">
              <a:buFont typeface="Arial" pitchFamily="34" charset="0"/>
              <a:buChar char="•"/>
            </a:pPr>
            <a:r>
              <a:rPr lang="en-US" sz="2400" dirty="0" smtClean="0"/>
              <a:t>Lack of skid resistance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 smtClean="0"/>
              <a:t>Wearing Course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 smtClean="0"/>
              <a:t>Dust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 txBox="1">
            <a:spLocks noChangeArrowheads="1"/>
          </p:cNvSpPr>
          <p:nvPr/>
        </p:nvSpPr>
        <p:spPr bwMode="auto">
          <a:xfrm>
            <a:off x="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Gravel Seals 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dirty="0" smtClean="0"/>
              <a:t>High Float asphalt emulsion </a:t>
            </a:r>
          </a:p>
          <a:p>
            <a:pPr marL="514350" indent="-514350"/>
            <a:r>
              <a:rPr lang="en-US" u="sng" dirty="0" smtClean="0"/>
              <a:t>Unwashed graded</a:t>
            </a:r>
            <a:r>
              <a:rPr lang="en-US" dirty="0" smtClean="0"/>
              <a:t> aggregate (gravel).</a:t>
            </a:r>
          </a:p>
          <a:p>
            <a:pPr marL="514350" indent="-514350"/>
            <a:r>
              <a:rPr lang="en-US" dirty="0" smtClean="0">
                <a:solidFill>
                  <a:srgbClr val="FF0000"/>
                </a:solidFill>
              </a:rPr>
              <a:t>Wearing and water-proofing course.</a:t>
            </a:r>
          </a:p>
          <a:p>
            <a:pPr marL="514350" indent="-514350"/>
            <a:r>
              <a:rPr lang="en-US" dirty="0" smtClean="0">
                <a:solidFill>
                  <a:schemeClr val="tx1"/>
                </a:solidFill>
              </a:rPr>
              <a:t>Applied to a variety of surfaces:</a:t>
            </a:r>
          </a:p>
          <a:p>
            <a:pPr marL="1314450" lvl="2" indent="-514350"/>
            <a:r>
              <a:rPr lang="en-US" dirty="0" smtClean="0">
                <a:solidFill>
                  <a:schemeClr val="tx1"/>
                </a:solidFill>
              </a:rPr>
              <a:t>Sub-grade</a:t>
            </a:r>
          </a:p>
          <a:p>
            <a:pPr marL="1314450" lvl="2" indent="-514350"/>
            <a:r>
              <a:rPr lang="en-US" dirty="0" smtClean="0">
                <a:solidFill>
                  <a:schemeClr val="tx1"/>
                </a:solidFill>
              </a:rPr>
              <a:t>Base</a:t>
            </a:r>
          </a:p>
          <a:p>
            <a:pPr marL="1314450" lvl="2" indent="-514350"/>
            <a:r>
              <a:rPr lang="en-US" dirty="0" smtClean="0">
                <a:solidFill>
                  <a:schemeClr val="tx1"/>
                </a:solidFill>
              </a:rPr>
              <a:t>Pavement</a:t>
            </a:r>
          </a:p>
          <a:p>
            <a:pPr marL="1314450" lvl="2" indent="-514350"/>
            <a:r>
              <a:rPr lang="en-US" dirty="0" smtClean="0">
                <a:solidFill>
                  <a:schemeClr val="tx1"/>
                </a:solidFill>
              </a:rPr>
              <a:t>Stabilized Bases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14800" y="4572000"/>
            <a:ext cx="4536505" cy="1415632"/>
            <a:chOff x="4211959" y="2589432"/>
            <a:chExt cx="4536505" cy="141563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09" t="21725" r="1955" b="49336"/>
            <a:stretch/>
          </p:blipFill>
          <p:spPr bwMode="auto">
            <a:xfrm>
              <a:off x="5581034" y="2934475"/>
              <a:ext cx="3167430" cy="68217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4427983" y="3140523"/>
              <a:ext cx="8511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latin typeface="Times New Roman" pitchFamily="18" charset="0"/>
                </a:rPr>
                <a:t>Binder</a:t>
              </a:r>
              <a:endParaRPr lang="en-CA" sz="1400" dirty="0">
                <a:latin typeface="Times New Roman" pitchFamily="18" charset="0"/>
              </a:endParaRPr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4211959" y="2589432"/>
              <a:ext cx="15616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Graded-aggregate </a:t>
              </a:r>
              <a:endParaRPr lang="en-CA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5591406" y="2799881"/>
              <a:ext cx="527244" cy="341087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48"/>
            <p:cNvSpPr txBox="1">
              <a:spLocks noChangeArrowheads="1"/>
            </p:cNvSpPr>
            <p:nvPr/>
          </p:nvSpPr>
          <p:spPr bwMode="auto">
            <a:xfrm>
              <a:off x="4609074" y="3697287"/>
              <a:ext cx="176312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 smtClean="0">
                  <a:latin typeface="Times New Roman" pitchFamily="18" charset="0"/>
                </a:rPr>
                <a:t>Unprimed substrate</a:t>
              </a:r>
              <a:endParaRPr lang="en-CA" sz="1400" dirty="0">
                <a:latin typeface="Times New Roman" pitchFamily="18" charset="0"/>
              </a:endParaRPr>
            </a:p>
          </p:txBody>
        </p:sp>
        <p:sp>
          <p:nvSpPr>
            <p:cNvPr id="11" name="Line 51"/>
            <p:cNvSpPr>
              <a:spLocks noChangeShapeType="1"/>
            </p:cNvSpPr>
            <p:nvPr/>
          </p:nvSpPr>
          <p:spPr bwMode="auto">
            <a:xfrm flipV="1">
              <a:off x="6156175" y="3436468"/>
              <a:ext cx="360362" cy="36036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5076055" y="3275562"/>
              <a:ext cx="697537" cy="1884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066800" y="4800600"/>
            <a:ext cx="37338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7"/>
          <p:cNvSpPr txBox="1">
            <a:spLocks noChangeArrowheads="1"/>
          </p:cNvSpPr>
          <p:nvPr/>
        </p:nvSpPr>
        <p:spPr bwMode="auto">
          <a:xfrm>
            <a:off x="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Gravel Seals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029200"/>
            <a:ext cx="3733800" cy="6858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81600" y="5181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Compacted Gravel Base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1066800" y="4648200"/>
            <a:ext cx="37338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1219200" y="3962400"/>
            <a:ext cx="3429000" cy="381000"/>
            <a:chOff x="1219200" y="4876800"/>
            <a:chExt cx="3276600" cy="258763"/>
          </a:xfrm>
        </p:grpSpPr>
        <p:sp>
          <p:nvSpPr>
            <p:cNvPr id="23" name="Freeform 22"/>
            <p:cNvSpPr/>
            <p:nvPr/>
          </p:nvSpPr>
          <p:spPr>
            <a:xfrm>
              <a:off x="3120408" y="4920868"/>
              <a:ext cx="80815" cy="214695"/>
            </a:xfrm>
            <a:custGeom>
              <a:avLst/>
              <a:gdLst>
                <a:gd name="connsiteX0" fmla="*/ 63259 w 85704"/>
                <a:gd name="connsiteY0" fmla="*/ 234497 h 234497"/>
                <a:gd name="connsiteX1" fmla="*/ 63259 w 85704"/>
                <a:gd name="connsiteY1" fmla="*/ 234497 h 234497"/>
                <a:gd name="connsiteX2" fmla="*/ 23930 w 85704"/>
                <a:gd name="connsiteY2" fmla="*/ 136175 h 234497"/>
                <a:gd name="connsiteX3" fmla="*/ 14097 w 85704"/>
                <a:gd name="connsiteY3" fmla="*/ 96846 h 234497"/>
                <a:gd name="connsiteX4" fmla="*/ 4265 w 85704"/>
                <a:gd name="connsiteY4" fmla="*/ 67349 h 234497"/>
                <a:gd name="connsiteX5" fmla="*/ 14097 w 85704"/>
                <a:gd name="connsiteY5" fmla="*/ 8356 h 234497"/>
                <a:gd name="connsiteX6" fmla="*/ 43594 w 85704"/>
                <a:gd name="connsiteY6" fmla="*/ 28020 h 234497"/>
                <a:gd name="connsiteX7" fmla="*/ 73091 w 85704"/>
                <a:gd name="connsiteY7" fmla="*/ 57517 h 234497"/>
                <a:gd name="connsiteX8" fmla="*/ 82923 w 85704"/>
                <a:gd name="connsiteY8" fmla="*/ 185336 h 234497"/>
                <a:gd name="connsiteX9" fmla="*/ 63259 w 85704"/>
                <a:gd name="connsiteY9" fmla="*/ 234497 h 23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04" h="234497">
                  <a:moveTo>
                    <a:pt x="63259" y="234497"/>
                  </a:moveTo>
                  <a:lnTo>
                    <a:pt x="63259" y="234497"/>
                  </a:lnTo>
                  <a:cubicBezTo>
                    <a:pt x="50149" y="201723"/>
                    <a:pt x="35802" y="169417"/>
                    <a:pt x="23930" y="136175"/>
                  </a:cubicBezTo>
                  <a:cubicBezTo>
                    <a:pt x="19385" y="123449"/>
                    <a:pt x="17809" y="109839"/>
                    <a:pt x="14097" y="96846"/>
                  </a:cubicBezTo>
                  <a:cubicBezTo>
                    <a:pt x="11250" y="86881"/>
                    <a:pt x="7542" y="77181"/>
                    <a:pt x="4265" y="67349"/>
                  </a:cubicBezTo>
                  <a:cubicBezTo>
                    <a:pt x="7542" y="47685"/>
                    <a:pt x="0" y="22453"/>
                    <a:pt x="14097" y="8356"/>
                  </a:cubicBezTo>
                  <a:cubicBezTo>
                    <a:pt x="22453" y="0"/>
                    <a:pt x="34516" y="20455"/>
                    <a:pt x="43594" y="28020"/>
                  </a:cubicBezTo>
                  <a:cubicBezTo>
                    <a:pt x="54276" y="36922"/>
                    <a:pt x="63259" y="47685"/>
                    <a:pt x="73091" y="57517"/>
                  </a:cubicBezTo>
                  <a:cubicBezTo>
                    <a:pt x="85704" y="145810"/>
                    <a:pt x="82923" y="103168"/>
                    <a:pt x="82923" y="185336"/>
                  </a:cubicBezTo>
                  <a:lnTo>
                    <a:pt x="63259" y="23449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219200" y="4920868"/>
              <a:ext cx="101985" cy="196265"/>
            </a:xfrm>
            <a:custGeom>
              <a:avLst/>
              <a:gdLst>
                <a:gd name="connsiteX0" fmla="*/ 0 w 108155"/>
                <a:gd name="connsiteY0" fmla="*/ 20951 h 142359"/>
                <a:gd name="connsiteX1" fmla="*/ 0 w 108155"/>
                <a:gd name="connsiteY1" fmla="*/ 20951 h 142359"/>
                <a:gd name="connsiteX2" fmla="*/ 29497 w 108155"/>
                <a:gd name="connsiteY2" fmla="*/ 99609 h 142359"/>
                <a:gd name="connsiteX3" fmla="*/ 108155 w 108155"/>
                <a:gd name="connsiteY3" fmla="*/ 60280 h 142359"/>
                <a:gd name="connsiteX4" fmla="*/ 88491 w 108155"/>
                <a:gd name="connsiteY4" fmla="*/ 30783 h 142359"/>
                <a:gd name="connsiteX5" fmla="*/ 29497 w 108155"/>
                <a:gd name="connsiteY5" fmla="*/ 1286 h 142359"/>
                <a:gd name="connsiteX6" fmla="*/ 0 w 108155"/>
                <a:gd name="connsiteY6" fmla="*/ 20951 h 14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155" h="142359">
                  <a:moveTo>
                    <a:pt x="0" y="20951"/>
                  </a:moveTo>
                  <a:lnTo>
                    <a:pt x="0" y="20951"/>
                  </a:lnTo>
                  <a:cubicBezTo>
                    <a:pt x="9832" y="47170"/>
                    <a:pt x="6557" y="83551"/>
                    <a:pt x="29497" y="99609"/>
                  </a:cubicBezTo>
                  <a:cubicBezTo>
                    <a:pt x="90568" y="142359"/>
                    <a:pt x="99051" y="87592"/>
                    <a:pt x="108155" y="60280"/>
                  </a:cubicBezTo>
                  <a:cubicBezTo>
                    <a:pt x="101600" y="50448"/>
                    <a:pt x="96847" y="39139"/>
                    <a:pt x="88491" y="30783"/>
                  </a:cubicBezTo>
                  <a:cubicBezTo>
                    <a:pt x="73991" y="16283"/>
                    <a:pt x="49487" y="5284"/>
                    <a:pt x="29497" y="1286"/>
                  </a:cubicBezTo>
                  <a:cubicBezTo>
                    <a:pt x="23069" y="0"/>
                    <a:pt x="4916" y="17674"/>
                    <a:pt x="0" y="2095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422901" y="4920868"/>
              <a:ext cx="135801" cy="197782"/>
            </a:xfrm>
            <a:custGeom>
              <a:avLst/>
              <a:gdLst>
                <a:gd name="connsiteX0" fmla="*/ 0 w 39329"/>
                <a:gd name="connsiteY0" fmla="*/ 0 h 117987"/>
                <a:gd name="connsiteX1" fmla="*/ 0 w 39329"/>
                <a:gd name="connsiteY1" fmla="*/ 0 h 117987"/>
                <a:gd name="connsiteX2" fmla="*/ 9833 w 39329"/>
                <a:gd name="connsiteY2" fmla="*/ 88491 h 117987"/>
                <a:gd name="connsiteX3" fmla="*/ 19665 w 39329"/>
                <a:gd name="connsiteY3" fmla="*/ 117987 h 117987"/>
                <a:gd name="connsiteX4" fmla="*/ 39329 w 39329"/>
                <a:gd name="connsiteY4" fmla="*/ 88491 h 117987"/>
                <a:gd name="connsiteX5" fmla="*/ 29497 w 39329"/>
                <a:gd name="connsiteY5" fmla="*/ 29497 h 117987"/>
                <a:gd name="connsiteX6" fmla="*/ 0 w 39329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29" h="117987">
                  <a:moveTo>
                    <a:pt x="0" y="0"/>
                  </a:moveTo>
                  <a:lnTo>
                    <a:pt x="0" y="0"/>
                  </a:lnTo>
                  <a:cubicBezTo>
                    <a:pt x="3278" y="29497"/>
                    <a:pt x="4954" y="59216"/>
                    <a:pt x="9833" y="88491"/>
                  </a:cubicBezTo>
                  <a:cubicBezTo>
                    <a:pt x="11537" y="98714"/>
                    <a:pt x="9301" y="117987"/>
                    <a:pt x="19665" y="117987"/>
                  </a:cubicBezTo>
                  <a:cubicBezTo>
                    <a:pt x="31482" y="117987"/>
                    <a:pt x="32774" y="98323"/>
                    <a:pt x="39329" y="88491"/>
                  </a:cubicBezTo>
                  <a:cubicBezTo>
                    <a:pt x="36052" y="68826"/>
                    <a:pt x="35801" y="48410"/>
                    <a:pt x="29497" y="29497"/>
                  </a:cubicBezTo>
                  <a:cubicBezTo>
                    <a:pt x="25760" y="18286"/>
                    <a:pt x="4916" y="4916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700209" y="4913295"/>
              <a:ext cx="115090" cy="162522"/>
            </a:xfrm>
            <a:custGeom>
              <a:avLst/>
              <a:gdLst>
                <a:gd name="connsiteX0" fmla="*/ 33563 w 122053"/>
                <a:gd name="connsiteY0" fmla="*/ 0 h 177512"/>
                <a:gd name="connsiteX1" fmla="*/ 33563 w 122053"/>
                <a:gd name="connsiteY1" fmla="*/ 0 h 177512"/>
                <a:gd name="connsiteX2" fmla="*/ 23730 w 122053"/>
                <a:gd name="connsiteY2" fmla="*/ 88490 h 177512"/>
                <a:gd name="connsiteX3" fmla="*/ 4066 w 122053"/>
                <a:gd name="connsiteY3" fmla="*/ 117987 h 177512"/>
                <a:gd name="connsiteX4" fmla="*/ 43395 w 122053"/>
                <a:gd name="connsiteY4" fmla="*/ 176981 h 177512"/>
                <a:gd name="connsiteX5" fmla="*/ 112221 w 122053"/>
                <a:gd name="connsiteY5" fmla="*/ 167148 h 177512"/>
                <a:gd name="connsiteX6" fmla="*/ 122053 w 122053"/>
                <a:gd name="connsiteY6" fmla="*/ 137652 h 177512"/>
                <a:gd name="connsiteX7" fmla="*/ 82724 w 122053"/>
                <a:gd name="connsiteY7" fmla="*/ 78658 h 177512"/>
                <a:gd name="connsiteX8" fmla="*/ 53227 w 122053"/>
                <a:gd name="connsiteY8" fmla="*/ 49161 h 177512"/>
                <a:gd name="connsiteX9" fmla="*/ 33563 w 122053"/>
                <a:gd name="connsiteY9" fmla="*/ 0 h 177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053" h="177512">
                  <a:moveTo>
                    <a:pt x="33563" y="0"/>
                  </a:moveTo>
                  <a:lnTo>
                    <a:pt x="33563" y="0"/>
                  </a:lnTo>
                  <a:cubicBezTo>
                    <a:pt x="30285" y="29497"/>
                    <a:pt x="30928" y="59698"/>
                    <a:pt x="23730" y="88490"/>
                  </a:cubicBezTo>
                  <a:cubicBezTo>
                    <a:pt x="20864" y="99954"/>
                    <a:pt x="6009" y="106331"/>
                    <a:pt x="4066" y="117987"/>
                  </a:cubicBezTo>
                  <a:cubicBezTo>
                    <a:pt x="0" y="142381"/>
                    <a:pt x="31114" y="164700"/>
                    <a:pt x="43395" y="176981"/>
                  </a:cubicBezTo>
                  <a:cubicBezTo>
                    <a:pt x="66337" y="173703"/>
                    <a:pt x="91493" y="177512"/>
                    <a:pt x="112221" y="167148"/>
                  </a:cubicBezTo>
                  <a:cubicBezTo>
                    <a:pt x="121491" y="162513"/>
                    <a:pt x="122053" y="148016"/>
                    <a:pt x="122053" y="137652"/>
                  </a:cubicBezTo>
                  <a:cubicBezTo>
                    <a:pt x="122053" y="111396"/>
                    <a:pt x="100459" y="93437"/>
                    <a:pt x="82724" y="78658"/>
                  </a:cubicBezTo>
                  <a:cubicBezTo>
                    <a:pt x="50500" y="51805"/>
                    <a:pt x="53227" y="72301"/>
                    <a:pt x="53227" y="49161"/>
                  </a:cubicBezTo>
                  <a:lnTo>
                    <a:pt x="33563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061256" y="4958305"/>
              <a:ext cx="124898" cy="126028"/>
            </a:xfrm>
            <a:custGeom>
              <a:avLst/>
              <a:gdLst>
                <a:gd name="connsiteX0" fmla="*/ 83293 w 132454"/>
                <a:gd name="connsiteY0" fmla="*/ 0 h 137652"/>
                <a:gd name="connsiteX1" fmla="*/ 83293 w 132454"/>
                <a:gd name="connsiteY1" fmla="*/ 0 h 137652"/>
                <a:gd name="connsiteX2" fmla="*/ 122622 w 132454"/>
                <a:gd name="connsiteY2" fmla="*/ 78658 h 137652"/>
                <a:gd name="connsiteX3" fmla="*/ 132454 w 132454"/>
                <a:gd name="connsiteY3" fmla="*/ 108155 h 137652"/>
                <a:gd name="connsiteX4" fmla="*/ 122622 w 132454"/>
                <a:gd name="connsiteY4" fmla="*/ 137652 h 137652"/>
                <a:gd name="connsiteX5" fmla="*/ 34132 w 132454"/>
                <a:gd name="connsiteY5" fmla="*/ 127820 h 137652"/>
                <a:gd name="connsiteX6" fmla="*/ 4635 w 132454"/>
                <a:gd name="connsiteY6" fmla="*/ 117987 h 137652"/>
                <a:gd name="connsiteX7" fmla="*/ 14467 w 132454"/>
                <a:gd name="connsiteY7" fmla="*/ 88491 h 137652"/>
                <a:gd name="connsiteX8" fmla="*/ 24300 w 132454"/>
                <a:gd name="connsiteY8" fmla="*/ 19665 h 137652"/>
                <a:gd name="connsiteX9" fmla="*/ 83293 w 132454"/>
                <a:gd name="connsiteY9" fmla="*/ 0 h 13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454" h="137652">
                  <a:moveTo>
                    <a:pt x="83293" y="0"/>
                  </a:moveTo>
                  <a:lnTo>
                    <a:pt x="83293" y="0"/>
                  </a:lnTo>
                  <a:cubicBezTo>
                    <a:pt x="96403" y="26219"/>
                    <a:pt x="110492" y="51971"/>
                    <a:pt x="122622" y="78658"/>
                  </a:cubicBezTo>
                  <a:cubicBezTo>
                    <a:pt x="126911" y="88093"/>
                    <a:pt x="132454" y="97791"/>
                    <a:pt x="132454" y="108155"/>
                  </a:cubicBezTo>
                  <a:cubicBezTo>
                    <a:pt x="132454" y="118519"/>
                    <a:pt x="125899" y="127820"/>
                    <a:pt x="122622" y="137652"/>
                  </a:cubicBezTo>
                  <a:cubicBezTo>
                    <a:pt x="93125" y="134375"/>
                    <a:pt x="63406" y="132699"/>
                    <a:pt x="34132" y="127820"/>
                  </a:cubicBezTo>
                  <a:cubicBezTo>
                    <a:pt x="23909" y="126116"/>
                    <a:pt x="9270" y="127257"/>
                    <a:pt x="4635" y="117987"/>
                  </a:cubicBezTo>
                  <a:cubicBezTo>
                    <a:pt x="0" y="108717"/>
                    <a:pt x="11190" y="98323"/>
                    <a:pt x="14467" y="88491"/>
                  </a:cubicBezTo>
                  <a:cubicBezTo>
                    <a:pt x="17745" y="65549"/>
                    <a:pt x="17641" y="41863"/>
                    <a:pt x="24300" y="19665"/>
                  </a:cubicBezTo>
                  <a:cubicBezTo>
                    <a:pt x="27696" y="8346"/>
                    <a:pt x="73461" y="3277"/>
                    <a:pt x="83293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305604" y="4920868"/>
              <a:ext cx="135801" cy="197782"/>
            </a:xfrm>
            <a:custGeom>
              <a:avLst/>
              <a:gdLst>
                <a:gd name="connsiteX0" fmla="*/ 0 w 39329"/>
                <a:gd name="connsiteY0" fmla="*/ 0 h 117987"/>
                <a:gd name="connsiteX1" fmla="*/ 0 w 39329"/>
                <a:gd name="connsiteY1" fmla="*/ 0 h 117987"/>
                <a:gd name="connsiteX2" fmla="*/ 9833 w 39329"/>
                <a:gd name="connsiteY2" fmla="*/ 88491 h 117987"/>
                <a:gd name="connsiteX3" fmla="*/ 19665 w 39329"/>
                <a:gd name="connsiteY3" fmla="*/ 117987 h 117987"/>
                <a:gd name="connsiteX4" fmla="*/ 39329 w 39329"/>
                <a:gd name="connsiteY4" fmla="*/ 88491 h 117987"/>
                <a:gd name="connsiteX5" fmla="*/ 29497 w 39329"/>
                <a:gd name="connsiteY5" fmla="*/ 29497 h 117987"/>
                <a:gd name="connsiteX6" fmla="*/ 0 w 39329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29" h="117987">
                  <a:moveTo>
                    <a:pt x="0" y="0"/>
                  </a:moveTo>
                  <a:lnTo>
                    <a:pt x="0" y="0"/>
                  </a:lnTo>
                  <a:cubicBezTo>
                    <a:pt x="3278" y="29497"/>
                    <a:pt x="4954" y="59216"/>
                    <a:pt x="9833" y="88491"/>
                  </a:cubicBezTo>
                  <a:cubicBezTo>
                    <a:pt x="11537" y="98714"/>
                    <a:pt x="9301" y="117987"/>
                    <a:pt x="19665" y="117987"/>
                  </a:cubicBezTo>
                  <a:cubicBezTo>
                    <a:pt x="31482" y="117987"/>
                    <a:pt x="32774" y="98323"/>
                    <a:pt x="39329" y="88491"/>
                  </a:cubicBezTo>
                  <a:cubicBezTo>
                    <a:pt x="36052" y="68826"/>
                    <a:pt x="35801" y="48410"/>
                    <a:pt x="29497" y="29497"/>
                  </a:cubicBezTo>
                  <a:cubicBezTo>
                    <a:pt x="25760" y="18286"/>
                    <a:pt x="4916" y="4916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780906" y="4920868"/>
              <a:ext cx="177271" cy="178348"/>
            </a:xfrm>
            <a:custGeom>
              <a:avLst/>
              <a:gdLst>
                <a:gd name="connsiteX0" fmla="*/ 0 w 204068"/>
                <a:gd name="connsiteY0" fmla="*/ 0 h 124151"/>
                <a:gd name="connsiteX1" fmla="*/ 0 w 204068"/>
                <a:gd name="connsiteY1" fmla="*/ 0 h 124151"/>
                <a:gd name="connsiteX2" fmla="*/ 9832 w 204068"/>
                <a:gd name="connsiteY2" fmla="*/ 88490 h 124151"/>
                <a:gd name="connsiteX3" fmla="*/ 19664 w 204068"/>
                <a:gd name="connsiteY3" fmla="*/ 117987 h 124151"/>
                <a:gd name="connsiteX4" fmla="*/ 186813 w 204068"/>
                <a:gd name="connsiteY4" fmla="*/ 108155 h 124151"/>
                <a:gd name="connsiteX5" fmla="*/ 127819 w 204068"/>
                <a:gd name="connsiteY5" fmla="*/ 78658 h 124151"/>
                <a:gd name="connsiteX6" fmla="*/ 98322 w 204068"/>
                <a:gd name="connsiteY6" fmla="*/ 68826 h 124151"/>
                <a:gd name="connsiteX7" fmla="*/ 39329 w 204068"/>
                <a:gd name="connsiteY7" fmla="*/ 29497 h 124151"/>
                <a:gd name="connsiteX8" fmla="*/ 0 w 204068"/>
                <a:gd name="connsiteY8" fmla="*/ 0 h 12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068" h="124151">
                  <a:moveTo>
                    <a:pt x="0" y="0"/>
                  </a:moveTo>
                  <a:lnTo>
                    <a:pt x="0" y="0"/>
                  </a:lnTo>
                  <a:cubicBezTo>
                    <a:pt x="3277" y="29497"/>
                    <a:pt x="4953" y="59216"/>
                    <a:pt x="9832" y="88490"/>
                  </a:cubicBezTo>
                  <a:cubicBezTo>
                    <a:pt x="11536" y="98713"/>
                    <a:pt x="9363" y="116842"/>
                    <a:pt x="19664" y="117987"/>
                  </a:cubicBezTo>
                  <a:cubicBezTo>
                    <a:pt x="75135" y="124151"/>
                    <a:pt x="131097" y="111432"/>
                    <a:pt x="186813" y="108155"/>
                  </a:cubicBezTo>
                  <a:cubicBezTo>
                    <a:pt x="112664" y="83437"/>
                    <a:pt x="204068" y="116781"/>
                    <a:pt x="127819" y="78658"/>
                  </a:cubicBezTo>
                  <a:cubicBezTo>
                    <a:pt x="118549" y="74023"/>
                    <a:pt x="108154" y="72103"/>
                    <a:pt x="98322" y="68826"/>
                  </a:cubicBezTo>
                  <a:cubicBezTo>
                    <a:pt x="78658" y="55716"/>
                    <a:pt x="52439" y="49161"/>
                    <a:pt x="39329" y="294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3447060" y="4923483"/>
              <a:ext cx="92714" cy="187856"/>
            </a:xfrm>
            <a:custGeom>
              <a:avLst/>
              <a:gdLst>
                <a:gd name="connsiteX0" fmla="*/ 0 w 98323"/>
                <a:gd name="connsiteY0" fmla="*/ 47866 h 205182"/>
                <a:gd name="connsiteX1" fmla="*/ 0 w 98323"/>
                <a:gd name="connsiteY1" fmla="*/ 47866 h 205182"/>
                <a:gd name="connsiteX2" fmla="*/ 58994 w 98323"/>
                <a:gd name="connsiteY2" fmla="*/ 195349 h 205182"/>
                <a:gd name="connsiteX3" fmla="*/ 88491 w 98323"/>
                <a:gd name="connsiteY3" fmla="*/ 205182 h 205182"/>
                <a:gd name="connsiteX4" fmla="*/ 98323 w 98323"/>
                <a:gd name="connsiteY4" fmla="*/ 175685 h 205182"/>
                <a:gd name="connsiteX5" fmla="*/ 68826 w 98323"/>
                <a:gd name="connsiteY5" fmla="*/ 116691 h 205182"/>
                <a:gd name="connsiteX6" fmla="*/ 39329 w 98323"/>
                <a:gd name="connsiteY6" fmla="*/ 106859 h 205182"/>
                <a:gd name="connsiteX7" fmla="*/ 29497 w 98323"/>
                <a:gd name="connsiteY7" fmla="*/ 77362 h 205182"/>
                <a:gd name="connsiteX8" fmla="*/ 19665 w 98323"/>
                <a:gd name="connsiteY8" fmla="*/ 8537 h 205182"/>
                <a:gd name="connsiteX9" fmla="*/ 0 w 98323"/>
                <a:gd name="connsiteY9" fmla="*/ 47866 h 20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323" h="205182">
                  <a:moveTo>
                    <a:pt x="0" y="47866"/>
                  </a:moveTo>
                  <a:lnTo>
                    <a:pt x="0" y="47866"/>
                  </a:lnTo>
                  <a:cubicBezTo>
                    <a:pt x="4712" y="69071"/>
                    <a:pt x="18609" y="181887"/>
                    <a:pt x="58994" y="195349"/>
                  </a:cubicBezTo>
                  <a:lnTo>
                    <a:pt x="88491" y="205182"/>
                  </a:lnTo>
                  <a:cubicBezTo>
                    <a:pt x="91768" y="195350"/>
                    <a:pt x="98323" y="186049"/>
                    <a:pt x="98323" y="175685"/>
                  </a:cubicBezTo>
                  <a:cubicBezTo>
                    <a:pt x="98323" y="161434"/>
                    <a:pt x="78769" y="124645"/>
                    <a:pt x="68826" y="116691"/>
                  </a:cubicBezTo>
                  <a:cubicBezTo>
                    <a:pt x="60733" y="110217"/>
                    <a:pt x="49161" y="110136"/>
                    <a:pt x="39329" y="106859"/>
                  </a:cubicBezTo>
                  <a:cubicBezTo>
                    <a:pt x="36052" y="97027"/>
                    <a:pt x="31530" y="87525"/>
                    <a:pt x="29497" y="77362"/>
                  </a:cubicBezTo>
                  <a:cubicBezTo>
                    <a:pt x="24952" y="54637"/>
                    <a:pt x="31163" y="28658"/>
                    <a:pt x="19665" y="8537"/>
                  </a:cubicBezTo>
                  <a:cubicBezTo>
                    <a:pt x="14787" y="0"/>
                    <a:pt x="3278" y="41311"/>
                    <a:pt x="0" y="4786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706659" y="4922297"/>
              <a:ext cx="132820" cy="189042"/>
            </a:xfrm>
            <a:custGeom>
              <a:avLst/>
              <a:gdLst>
                <a:gd name="connsiteX0" fmla="*/ 117987 w 140855"/>
                <a:gd name="connsiteY0" fmla="*/ 206478 h 206478"/>
                <a:gd name="connsiteX1" fmla="*/ 117987 w 140855"/>
                <a:gd name="connsiteY1" fmla="*/ 206478 h 206478"/>
                <a:gd name="connsiteX2" fmla="*/ 9832 w 140855"/>
                <a:gd name="connsiteY2" fmla="*/ 98323 h 206478"/>
                <a:gd name="connsiteX3" fmla="*/ 0 w 140855"/>
                <a:gd name="connsiteY3" fmla="*/ 68826 h 206478"/>
                <a:gd name="connsiteX4" fmla="*/ 9832 w 140855"/>
                <a:gd name="connsiteY4" fmla="*/ 39329 h 206478"/>
                <a:gd name="connsiteX5" fmla="*/ 68825 w 140855"/>
                <a:gd name="connsiteY5" fmla="*/ 0 h 206478"/>
                <a:gd name="connsiteX6" fmla="*/ 98322 w 140855"/>
                <a:gd name="connsiteY6" fmla="*/ 58994 h 206478"/>
                <a:gd name="connsiteX7" fmla="*/ 108155 w 140855"/>
                <a:gd name="connsiteY7" fmla="*/ 117987 h 206478"/>
                <a:gd name="connsiteX8" fmla="*/ 117987 w 140855"/>
                <a:gd name="connsiteY8" fmla="*/ 206478 h 2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55" h="206478">
                  <a:moveTo>
                    <a:pt x="117987" y="206478"/>
                  </a:moveTo>
                  <a:lnTo>
                    <a:pt x="117987" y="206478"/>
                  </a:lnTo>
                  <a:cubicBezTo>
                    <a:pt x="83115" y="175480"/>
                    <a:pt x="32688" y="144036"/>
                    <a:pt x="9832" y="98323"/>
                  </a:cubicBezTo>
                  <a:cubicBezTo>
                    <a:pt x="5197" y="89053"/>
                    <a:pt x="3277" y="78658"/>
                    <a:pt x="0" y="68826"/>
                  </a:cubicBezTo>
                  <a:cubicBezTo>
                    <a:pt x="3277" y="58994"/>
                    <a:pt x="2503" y="46658"/>
                    <a:pt x="9832" y="39329"/>
                  </a:cubicBezTo>
                  <a:cubicBezTo>
                    <a:pt x="26543" y="22617"/>
                    <a:pt x="68825" y="0"/>
                    <a:pt x="68825" y="0"/>
                  </a:cubicBezTo>
                  <a:cubicBezTo>
                    <a:pt x="86505" y="26519"/>
                    <a:pt x="91537" y="28462"/>
                    <a:pt x="98322" y="58994"/>
                  </a:cubicBezTo>
                  <a:cubicBezTo>
                    <a:pt x="102647" y="78455"/>
                    <a:pt x="100487" y="99585"/>
                    <a:pt x="108155" y="117987"/>
                  </a:cubicBezTo>
                  <a:cubicBezTo>
                    <a:pt x="140855" y="196465"/>
                    <a:pt x="116348" y="191730"/>
                    <a:pt x="117987" y="20647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4021885" y="4913295"/>
              <a:ext cx="129800" cy="200273"/>
            </a:xfrm>
            <a:custGeom>
              <a:avLst/>
              <a:gdLst>
                <a:gd name="connsiteX0" fmla="*/ 78659 w 137652"/>
                <a:gd name="connsiteY0" fmla="*/ 216310 h 218744"/>
                <a:gd name="connsiteX1" fmla="*/ 78659 w 137652"/>
                <a:gd name="connsiteY1" fmla="*/ 216310 h 218744"/>
                <a:gd name="connsiteX2" fmla="*/ 19665 w 137652"/>
                <a:gd name="connsiteY2" fmla="*/ 137652 h 218744"/>
                <a:gd name="connsiteX3" fmla="*/ 0 w 137652"/>
                <a:gd name="connsiteY3" fmla="*/ 108155 h 218744"/>
                <a:gd name="connsiteX4" fmla="*/ 19665 w 137652"/>
                <a:gd name="connsiteY4" fmla="*/ 49161 h 218744"/>
                <a:gd name="connsiteX5" fmla="*/ 29497 w 137652"/>
                <a:gd name="connsiteY5" fmla="*/ 9832 h 218744"/>
                <a:gd name="connsiteX6" fmla="*/ 58994 w 137652"/>
                <a:gd name="connsiteY6" fmla="*/ 0 h 218744"/>
                <a:gd name="connsiteX7" fmla="*/ 78659 w 137652"/>
                <a:gd name="connsiteY7" fmla="*/ 58994 h 218744"/>
                <a:gd name="connsiteX8" fmla="*/ 88491 w 137652"/>
                <a:gd name="connsiteY8" fmla="*/ 88490 h 218744"/>
                <a:gd name="connsiteX9" fmla="*/ 78659 w 137652"/>
                <a:gd name="connsiteY9" fmla="*/ 127819 h 218744"/>
                <a:gd name="connsiteX10" fmla="*/ 137652 w 137652"/>
                <a:gd name="connsiteY10" fmla="*/ 167148 h 218744"/>
                <a:gd name="connsiteX11" fmla="*/ 88491 w 137652"/>
                <a:gd name="connsiteY11" fmla="*/ 216310 h 218744"/>
                <a:gd name="connsiteX12" fmla="*/ 78659 w 137652"/>
                <a:gd name="connsiteY12" fmla="*/ 216310 h 21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652" h="218744">
                  <a:moveTo>
                    <a:pt x="78659" y="216310"/>
                  </a:moveTo>
                  <a:lnTo>
                    <a:pt x="78659" y="216310"/>
                  </a:lnTo>
                  <a:cubicBezTo>
                    <a:pt x="58994" y="190091"/>
                    <a:pt x="38942" y="164158"/>
                    <a:pt x="19665" y="137652"/>
                  </a:cubicBezTo>
                  <a:cubicBezTo>
                    <a:pt x="12714" y="128095"/>
                    <a:pt x="0" y="119972"/>
                    <a:pt x="0" y="108155"/>
                  </a:cubicBezTo>
                  <a:cubicBezTo>
                    <a:pt x="0" y="87427"/>
                    <a:pt x="14638" y="69271"/>
                    <a:pt x="19665" y="49161"/>
                  </a:cubicBezTo>
                  <a:cubicBezTo>
                    <a:pt x="22942" y="36051"/>
                    <a:pt x="21055" y="20384"/>
                    <a:pt x="29497" y="9832"/>
                  </a:cubicBezTo>
                  <a:cubicBezTo>
                    <a:pt x="35971" y="1739"/>
                    <a:pt x="49162" y="3277"/>
                    <a:pt x="58994" y="0"/>
                  </a:cubicBezTo>
                  <a:lnTo>
                    <a:pt x="78659" y="58994"/>
                  </a:lnTo>
                  <a:lnTo>
                    <a:pt x="88491" y="88490"/>
                  </a:lnTo>
                  <a:cubicBezTo>
                    <a:pt x="85214" y="101600"/>
                    <a:pt x="74947" y="114826"/>
                    <a:pt x="78659" y="127819"/>
                  </a:cubicBezTo>
                  <a:cubicBezTo>
                    <a:pt x="86412" y="154954"/>
                    <a:pt x="116633" y="160142"/>
                    <a:pt x="137652" y="167148"/>
                  </a:cubicBezTo>
                  <a:cubicBezTo>
                    <a:pt x="120967" y="192176"/>
                    <a:pt x="118286" y="204392"/>
                    <a:pt x="88491" y="216310"/>
                  </a:cubicBezTo>
                  <a:cubicBezTo>
                    <a:pt x="82405" y="218744"/>
                    <a:pt x="80298" y="216310"/>
                    <a:pt x="78659" y="21631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4374198" y="4876800"/>
              <a:ext cx="121602" cy="211951"/>
            </a:xfrm>
            <a:custGeom>
              <a:avLst/>
              <a:gdLst>
                <a:gd name="connsiteX0" fmla="*/ 0 w 128959"/>
                <a:gd name="connsiteY0" fmla="*/ 226674 h 231499"/>
                <a:gd name="connsiteX1" fmla="*/ 0 w 128959"/>
                <a:gd name="connsiteY1" fmla="*/ 226674 h 231499"/>
                <a:gd name="connsiteX2" fmla="*/ 117987 w 128959"/>
                <a:gd name="connsiteY2" fmla="*/ 216842 h 231499"/>
                <a:gd name="connsiteX3" fmla="*/ 98323 w 128959"/>
                <a:gd name="connsiteY3" fmla="*/ 187345 h 231499"/>
                <a:gd name="connsiteX4" fmla="*/ 49162 w 128959"/>
                <a:gd name="connsiteY4" fmla="*/ 128351 h 231499"/>
                <a:gd name="connsiteX5" fmla="*/ 29497 w 128959"/>
                <a:gd name="connsiteY5" fmla="*/ 69358 h 231499"/>
                <a:gd name="connsiteX6" fmla="*/ 9833 w 128959"/>
                <a:gd name="connsiteY6" fmla="*/ 39861 h 231499"/>
                <a:gd name="connsiteX7" fmla="*/ 0 w 128959"/>
                <a:gd name="connsiteY7" fmla="*/ 10364 h 231499"/>
                <a:gd name="connsiteX8" fmla="*/ 9833 w 128959"/>
                <a:gd name="connsiteY8" fmla="*/ 49693 h 231499"/>
                <a:gd name="connsiteX9" fmla="*/ 0 w 128959"/>
                <a:gd name="connsiteY9" fmla="*/ 226674 h 23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959" h="231499">
                  <a:moveTo>
                    <a:pt x="0" y="226674"/>
                  </a:moveTo>
                  <a:lnTo>
                    <a:pt x="0" y="226674"/>
                  </a:lnTo>
                  <a:cubicBezTo>
                    <a:pt x="39329" y="223397"/>
                    <a:pt x="81344" y="231499"/>
                    <a:pt x="117987" y="216842"/>
                  </a:cubicBezTo>
                  <a:cubicBezTo>
                    <a:pt x="128959" y="212453"/>
                    <a:pt x="105888" y="196423"/>
                    <a:pt x="98323" y="187345"/>
                  </a:cubicBezTo>
                  <a:cubicBezTo>
                    <a:pt x="76269" y="160879"/>
                    <a:pt x="63113" y="159741"/>
                    <a:pt x="49162" y="128351"/>
                  </a:cubicBezTo>
                  <a:cubicBezTo>
                    <a:pt x="40744" y="109409"/>
                    <a:pt x="40995" y="86605"/>
                    <a:pt x="29497" y="69358"/>
                  </a:cubicBezTo>
                  <a:cubicBezTo>
                    <a:pt x="22942" y="59526"/>
                    <a:pt x="15118" y="50430"/>
                    <a:pt x="9833" y="39861"/>
                  </a:cubicBezTo>
                  <a:cubicBezTo>
                    <a:pt x="5198" y="30591"/>
                    <a:pt x="0" y="0"/>
                    <a:pt x="0" y="10364"/>
                  </a:cubicBezTo>
                  <a:cubicBezTo>
                    <a:pt x="0" y="23877"/>
                    <a:pt x="9190" y="36195"/>
                    <a:pt x="9833" y="49693"/>
                  </a:cubicBezTo>
                  <a:cubicBezTo>
                    <a:pt x="12483" y="105346"/>
                    <a:pt x="1639" y="197177"/>
                    <a:pt x="0" y="22667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875306" y="4998720"/>
              <a:ext cx="111990" cy="54277"/>
            </a:xfrm>
            <a:custGeom>
              <a:avLst/>
              <a:gdLst>
                <a:gd name="connsiteX0" fmla="*/ 75414 w 111990"/>
                <a:gd name="connsiteY0" fmla="*/ 0 h 54277"/>
                <a:gd name="connsiteX1" fmla="*/ 38838 w 111990"/>
                <a:gd name="connsiteY1" fmla="*/ 12192 h 54277"/>
                <a:gd name="connsiteX2" fmla="*/ 14454 w 111990"/>
                <a:gd name="connsiteY2" fmla="*/ 48768 h 54277"/>
                <a:gd name="connsiteX3" fmla="*/ 111990 w 111990"/>
                <a:gd name="connsiteY3" fmla="*/ 24384 h 54277"/>
                <a:gd name="connsiteX4" fmla="*/ 75414 w 111990"/>
                <a:gd name="connsiteY4" fmla="*/ 0 h 5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90" h="54277">
                  <a:moveTo>
                    <a:pt x="75414" y="0"/>
                  </a:moveTo>
                  <a:cubicBezTo>
                    <a:pt x="63222" y="4064"/>
                    <a:pt x="48873" y="4164"/>
                    <a:pt x="38838" y="12192"/>
                  </a:cubicBezTo>
                  <a:cubicBezTo>
                    <a:pt x="27396" y="21346"/>
                    <a:pt x="0" y="46359"/>
                    <a:pt x="14454" y="48768"/>
                  </a:cubicBezTo>
                  <a:cubicBezTo>
                    <a:pt x="47511" y="54277"/>
                    <a:pt x="79478" y="32512"/>
                    <a:pt x="111990" y="24384"/>
                  </a:cubicBezTo>
                  <a:lnTo>
                    <a:pt x="75414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572512" y="4937760"/>
              <a:ext cx="127667" cy="110843"/>
            </a:xfrm>
            <a:custGeom>
              <a:avLst/>
              <a:gdLst>
                <a:gd name="connsiteX0" fmla="*/ 36576 w 127667"/>
                <a:gd name="connsiteY0" fmla="*/ 0 h 110843"/>
                <a:gd name="connsiteX1" fmla="*/ 0 w 127667"/>
                <a:gd name="connsiteY1" fmla="*/ 73152 h 110843"/>
                <a:gd name="connsiteX2" fmla="*/ 12192 w 127667"/>
                <a:gd name="connsiteY2" fmla="*/ 109728 h 110843"/>
                <a:gd name="connsiteX3" fmla="*/ 109728 w 127667"/>
                <a:gd name="connsiteY3" fmla="*/ 97536 h 110843"/>
                <a:gd name="connsiteX4" fmla="*/ 121920 w 127667"/>
                <a:gd name="connsiteY4" fmla="*/ 60960 h 110843"/>
                <a:gd name="connsiteX5" fmla="*/ 85344 w 127667"/>
                <a:gd name="connsiteY5" fmla="*/ 48768 h 110843"/>
                <a:gd name="connsiteX6" fmla="*/ 73152 w 127667"/>
                <a:gd name="connsiteY6" fmla="*/ 36576 h 1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67" h="110843">
                  <a:moveTo>
                    <a:pt x="36576" y="0"/>
                  </a:moveTo>
                  <a:cubicBezTo>
                    <a:pt x="24247" y="18493"/>
                    <a:pt x="0" y="47913"/>
                    <a:pt x="0" y="73152"/>
                  </a:cubicBezTo>
                  <a:cubicBezTo>
                    <a:pt x="0" y="86003"/>
                    <a:pt x="8128" y="97536"/>
                    <a:pt x="12192" y="109728"/>
                  </a:cubicBezTo>
                  <a:cubicBezTo>
                    <a:pt x="44704" y="105664"/>
                    <a:pt x="79787" y="110843"/>
                    <a:pt x="109728" y="97536"/>
                  </a:cubicBezTo>
                  <a:cubicBezTo>
                    <a:pt x="121472" y="92317"/>
                    <a:pt x="127667" y="72455"/>
                    <a:pt x="121920" y="60960"/>
                  </a:cubicBezTo>
                  <a:cubicBezTo>
                    <a:pt x="116173" y="49465"/>
                    <a:pt x="96839" y="54515"/>
                    <a:pt x="85344" y="48768"/>
                  </a:cubicBezTo>
                  <a:cubicBezTo>
                    <a:pt x="80203" y="46198"/>
                    <a:pt x="77216" y="40640"/>
                    <a:pt x="73152" y="36576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3245997" y="4960810"/>
              <a:ext cx="148152" cy="107701"/>
            </a:xfrm>
            <a:custGeom>
              <a:avLst/>
              <a:gdLst>
                <a:gd name="connsiteX0" fmla="*/ 70227 w 148152"/>
                <a:gd name="connsiteY0" fmla="*/ 62294 h 107701"/>
                <a:gd name="connsiteX1" fmla="*/ 9267 w 148152"/>
                <a:gd name="connsiteY1" fmla="*/ 74486 h 107701"/>
                <a:gd name="connsiteX2" fmla="*/ 131187 w 148152"/>
                <a:gd name="connsiteY2" fmla="*/ 74486 h 107701"/>
                <a:gd name="connsiteX3" fmla="*/ 143379 w 148152"/>
                <a:gd name="connsiteY3" fmla="*/ 37910 h 107701"/>
                <a:gd name="connsiteX4" fmla="*/ 33651 w 148152"/>
                <a:gd name="connsiteY4" fmla="*/ 13526 h 10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52" h="107701">
                  <a:moveTo>
                    <a:pt x="70227" y="62294"/>
                  </a:moveTo>
                  <a:cubicBezTo>
                    <a:pt x="49907" y="66358"/>
                    <a:pt x="0" y="55951"/>
                    <a:pt x="9267" y="74486"/>
                  </a:cubicBezTo>
                  <a:cubicBezTo>
                    <a:pt x="25874" y="107701"/>
                    <a:pt x="107968" y="80291"/>
                    <a:pt x="131187" y="74486"/>
                  </a:cubicBezTo>
                  <a:cubicBezTo>
                    <a:pt x="135251" y="62294"/>
                    <a:pt x="148152" y="49842"/>
                    <a:pt x="143379" y="37910"/>
                  </a:cubicBezTo>
                  <a:cubicBezTo>
                    <a:pt x="128215" y="0"/>
                    <a:pt x="52062" y="13526"/>
                    <a:pt x="33651" y="13526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3870960" y="4974336"/>
              <a:ext cx="103632" cy="136445"/>
            </a:xfrm>
            <a:custGeom>
              <a:avLst/>
              <a:gdLst>
                <a:gd name="connsiteX0" fmla="*/ 6096 w 103632"/>
                <a:gd name="connsiteY0" fmla="*/ 36576 h 136445"/>
                <a:gd name="connsiteX1" fmla="*/ 18288 w 103632"/>
                <a:gd name="connsiteY1" fmla="*/ 97536 h 136445"/>
                <a:gd name="connsiteX2" fmla="*/ 103632 w 103632"/>
                <a:gd name="connsiteY2" fmla="*/ 48768 h 136445"/>
                <a:gd name="connsiteX3" fmla="*/ 54864 w 103632"/>
                <a:gd name="connsiteY3" fmla="*/ 0 h 136445"/>
                <a:gd name="connsiteX4" fmla="*/ 6096 w 103632"/>
                <a:gd name="connsiteY4" fmla="*/ 36576 h 13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632" h="136445">
                  <a:moveTo>
                    <a:pt x="6096" y="36576"/>
                  </a:moveTo>
                  <a:cubicBezTo>
                    <a:pt x="0" y="52832"/>
                    <a:pt x="296" y="87255"/>
                    <a:pt x="18288" y="97536"/>
                  </a:cubicBezTo>
                  <a:cubicBezTo>
                    <a:pt x="86379" y="136445"/>
                    <a:pt x="92844" y="81131"/>
                    <a:pt x="103632" y="48768"/>
                  </a:cubicBezTo>
                  <a:cubicBezTo>
                    <a:pt x="92795" y="16256"/>
                    <a:pt x="98213" y="0"/>
                    <a:pt x="54864" y="0"/>
                  </a:cubicBezTo>
                  <a:cubicBezTo>
                    <a:pt x="42013" y="0"/>
                    <a:pt x="12192" y="20320"/>
                    <a:pt x="6096" y="3657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4192927" y="4962144"/>
              <a:ext cx="123041" cy="116428"/>
            </a:xfrm>
            <a:custGeom>
              <a:avLst/>
              <a:gdLst>
                <a:gd name="connsiteX0" fmla="*/ 49889 w 123041"/>
                <a:gd name="connsiteY0" fmla="*/ 12192 h 116428"/>
                <a:gd name="connsiteX1" fmla="*/ 123041 w 123041"/>
                <a:gd name="connsiteY1" fmla="*/ 73152 h 116428"/>
                <a:gd name="connsiteX2" fmla="*/ 98657 w 123041"/>
                <a:gd name="connsiteY2" fmla="*/ 0 h 116428"/>
                <a:gd name="connsiteX3" fmla="*/ 49889 w 123041"/>
                <a:gd name="connsiteY3" fmla="*/ 12192 h 116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041" h="116428">
                  <a:moveTo>
                    <a:pt x="49889" y="12192"/>
                  </a:moveTo>
                  <a:cubicBezTo>
                    <a:pt x="15144" y="116428"/>
                    <a:pt x="0" y="88532"/>
                    <a:pt x="123041" y="73152"/>
                  </a:cubicBezTo>
                  <a:cubicBezTo>
                    <a:pt x="114913" y="48768"/>
                    <a:pt x="123041" y="8128"/>
                    <a:pt x="98657" y="0"/>
                  </a:cubicBezTo>
                  <a:lnTo>
                    <a:pt x="49889" y="1219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19200" y="4191000"/>
            <a:ext cx="3505200" cy="411163"/>
            <a:chOff x="1219200" y="4876800"/>
            <a:chExt cx="3276600" cy="258763"/>
          </a:xfrm>
        </p:grpSpPr>
        <p:sp>
          <p:nvSpPr>
            <p:cNvPr id="38" name="Freeform 37"/>
            <p:cNvSpPr/>
            <p:nvPr/>
          </p:nvSpPr>
          <p:spPr>
            <a:xfrm>
              <a:off x="3120408" y="4920868"/>
              <a:ext cx="80815" cy="214695"/>
            </a:xfrm>
            <a:custGeom>
              <a:avLst/>
              <a:gdLst>
                <a:gd name="connsiteX0" fmla="*/ 63259 w 85704"/>
                <a:gd name="connsiteY0" fmla="*/ 234497 h 234497"/>
                <a:gd name="connsiteX1" fmla="*/ 63259 w 85704"/>
                <a:gd name="connsiteY1" fmla="*/ 234497 h 234497"/>
                <a:gd name="connsiteX2" fmla="*/ 23930 w 85704"/>
                <a:gd name="connsiteY2" fmla="*/ 136175 h 234497"/>
                <a:gd name="connsiteX3" fmla="*/ 14097 w 85704"/>
                <a:gd name="connsiteY3" fmla="*/ 96846 h 234497"/>
                <a:gd name="connsiteX4" fmla="*/ 4265 w 85704"/>
                <a:gd name="connsiteY4" fmla="*/ 67349 h 234497"/>
                <a:gd name="connsiteX5" fmla="*/ 14097 w 85704"/>
                <a:gd name="connsiteY5" fmla="*/ 8356 h 234497"/>
                <a:gd name="connsiteX6" fmla="*/ 43594 w 85704"/>
                <a:gd name="connsiteY6" fmla="*/ 28020 h 234497"/>
                <a:gd name="connsiteX7" fmla="*/ 73091 w 85704"/>
                <a:gd name="connsiteY7" fmla="*/ 57517 h 234497"/>
                <a:gd name="connsiteX8" fmla="*/ 82923 w 85704"/>
                <a:gd name="connsiteY8" fmla="*/ 185336 h 234497"/>
                <a:gd name="connsiteX9" fmla="*/ 63259 w 85704"/>
                <a:gd name="connsiteY9" fmla="*/ 234497 h 23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04" h="234497">
                  <a:moveTo>
                    <a:pt x="63259" y="234497"/>
                  </a:moveTo>
                  <a:lnTo>
                    <a:pt x="63259" y="234497"/>
                  </a:lnTo>
                  <a:cubicBezTo>
                    <a:pt x="50149" y="201723"/>
                    <a:pt x="35802" y="169417"/>
                    <a:pt x="23930" y="136175"/>
                  </a:cubicBezTo>
                  <a:cubicBezTo>
                    <a:pt x="19385" y="123449"/>
                    <a:pt x="17809" y="109839"/>
                    <a:pt x="14097" y="96846"/>
                  </a:cubicBezTo>
                  <a:cubicBezTo>
                    <a:pt x="11250" y="86881"/>
                    <a:pt x="7542" y="77181"/>
                    <a:pt x="4265" y="67349"/>
                  </a:cubicBezTo>
                  <a:cubicBezTo>
                    <a:pt x="7542" y="47685"/>
                    <a:pt x="0" y="22453"/>
                    <a:pt x="14097" y="8356"/>
                  </a:cubicBezTo>
                  <a:cubicBezTo>
                    <a:pt x="22453" y="0"/>
                    <a:pt x="34516" y="20455"/>
                    <a:pt x="43594" y="28020"/>
                  </a:cubicBezTo>
                  <a:cubicBezTo>
                    <a:pt x="54276" y="36922"/>
                    <a:pt x="63259" y="47685"/>
                    <a:pt x="73091" y="57517"/>
                  </a:cubicBezTo>
                  <a:cubicBezTo>
                    <a:pt x="85704" y="145810"/>
                    <a:pt x="82923" y="103168"/>
                    <a:pt x="82923" y="185336"/>
                  </a:cubicBezTo>
                  <a:lnTo>
                    <a:pt x="63259" y="23449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1219200" y="4920868"/>
              <a:ext cx="101985" cy="196265"/>
            </a:xfrm>
            <a:custGeom>
              <a:avLst/>
              <a:gdLst>
                <a:gd name="connsiteX0" fmla="*/ 0 w 108155"/>
                <a:gd name="connsiteY0" fmla="*/ 20951 h 142359"/>
                <a:gd name="connsiteX1" fmla="*/ 0 w 108155"/>
                <a:gd name="connsiteY1" fmla="*/ 20951 h 142359"/>
                <a:gd name="connsiteX2" fmla="*/ 29497 w 108155"/>
                <a:gd name="connsiteY2" fmla="*/ 99609 h 142359"/>
                <a:gd name="connsiteX3" fmla="*/ 108155 w 108155"/>
                <a:gd name="connsiteY3" fmla="*/ 60280 h 142359"/>
                <a:gd name="connsiteX4" fmla="*/ 88491 w 108155"/>
                <a:gd name="connsiteY4" fmla="*/ 30783 h 142359"/>
                <a:gd name="connsiteX5" fmla="*/ 29497 w 108155"/>
                <a:gd name="connsiteY5" fmla="*/ 1286 h 142359"/>
                <a:gd name="connsiteX6" fmla="*/ 0 w 108155"/>
                <a:gd name="connsiteY6" fmla="*/ 20951 h 14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155" h="142359">
                  <a:moveTo>
                    <a:pt x="0" y="20951"/>
                  </a:moveTo>
                  <a:lnTo>
                    <a:pt x="0" y="20951"/>
                  </a:lnTo>
                  <a:cubicBezTo>
                    <a:pt x="9832" y="47170"/>
                    <a:pt x="6557" y="83551"/>
                    <a:pt x="29497" y="99609"/>
                  </a:cubicBezTo>
                  <a:cubicBezTo>
                    <a:pt x="90568" y="142359"/>
                    <a:pt x="99051" y="87592"/>
                    <a:pt x="108155" y="60280"/>
                  </a:cubicBezTo>
                  <a:cubicBezTo>
                    <a:pt x="101600" y="50448"/>
                    <a:pt x="96847" y="39139"/>
                    <a:pt x="88491" y="30783"/>
                  </a:cubicBezTo>
                  <a:cubicBezTo>
                    <a:pt x="73991" y="16283"/>
                    <a:pt x="49487" y="5284"/>
                    <a:pt x="29497" y="1286"/>
                  </a:cubicBezTo>
                  <a:cubicBezTo>
                    <a:pt x="23069" y="0"/>
                    <a:pt x="4916" y="17674"/>
                    <a:pt x="0" y="2095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1422901" y="4920868"/>
              <a:ext cx="135801" cy="197782"/>
            </a:xfrm>
            <a:custGeom>
              <a:avLst/>
              <a:gdLst>
                <a:gd name="connsiteX0" fmla="*/ 0 w 39329"/>
                <a:gd name="connsiteY0" fmla="*/ 0 h 117987"/>
                <a:gd name="connsiteX1" fmla="*/ 0 w 39329"/>
                <a:gd name="connsiteY1" fmla="*/ 0 h 117987"/>
                <a:gd name="connsiteX2" fmla="*/ 9833 w 39329"/>
                <a:gd name="connsiteY2" fmla="*/ 88491 h 117987"/>
                <a:gd name="connsiteX3" fmla="*/ 19665 w 39329"/>
                <a:gd name="connsiteY3" fmla="*/ 117987 h 117987"/>
                <a:gd name="connsiteX4" fmla="*/ 39329 w 39329"/>
                <a:gd name="connsiteY4" fmla="*/ 88491 h 117987"/>
                <a:gd name="connsiteX5" fmla="*/ 29497 w 39329"/>
                <a:gd name="connsiteY5" fmla="*/ 29497 h 117987"/>
                <a:gd name="connsiteX6" fmla="*/ 0 w 39329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29" h="117987">
                  <a:moveTo>
                    <a:pt x="0" y="0"/>
                  </a:moveTo>
                  <a:lnTo>
                    <a:pt x="0" y="0"/>
                  </a:lnTo>
                  <a:cubicBezTo>
                    <a:pt x="3278" y="29497"/>
                    <a:pt x="4954" y="59216"/>
                    <a:pt x="9833" y="88491"/>
                  </a:cubicBezTo>
                  <a:cubicBezTo>
                    <a:pt x="11537" y="98714"/>
                    <a:pt x="9301" y="117987"/>
                    <a:pt x="19665" y="117987"/>
                  </a:cubicBezTo>
                  <a:cubicBezTo>
                    <a:pt x="31482" y="117987"/>
                    <a:pt x="32774" y="98323"/>
                    <a:pt x="39329" y="88491"/>
                  </a:cubicBezTo>
                  <a:cubicBezTo>
                    <a:pt x="36052" y="68826"/>
                    <a:pt x="35801" y="48410"/>
                    <a:pt x="29497" y="29497"/>
                  </a:cubicBezTo>
                  <a:cubicBezTo>
                    <a:pt x="25760" y="18286"/>
                    <a:pt x="4916" y="4916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1700209" y="4913295"/>
              <a:ext cx="115090" cy="162522"/>
            </a:xfrm>
            <a:custGeom>
              <a:avLst/>
              <a:gdLst>
                <a:gd name="connsiteX0" fmla="*/ 33563 w 122053"/>
                <a:gd name="connsiteY0" fmla="*/ 0 h 177512"/>
                <a:gd name="connsiteX1" fmla="*/ 33563 w 122053"/>
                <a:gd name="connsiteY1" fmla="*/ 0 h 177512"/>
                <a:gd name="connsiteX2" fmla="*/ 23730 w 122053"/>
                <a:gd name="connsiteY2" fmla="*/ 88490 h 177512"/>
                <a:gd name="connsiteX3" fmla="*/ 4066 w 122053"/>
                <a:gd name="connsiteY3" fmla="*/ 117987 h 177512"/>
                <a:gd name="connsiteX4" fmla="*/ 43395 w 122053"/>
                <a:gd name="connsiteY4" fmla="*/ 176981 h 177512"/>
                <a:gd name="connsiteX5" fmla="*/ 112221 w 122053"/>
                <a:gd name="connsiteY5" fmla="*/ 167148 h 177512"/>
                <a:gd name="connsiteX6" fmla="*/ 122053 w 122053"/>
                <a:gd name="connsiteY6" fmla="*/ 137652 h 177512"/>
                <a:gd name="connsiteX7" fmla="*/ 82724 w 122053"/>
                <a:gd name="connsiteY7" fmla="*/ 78658 h 177512"/>
                <a:gd name="connsiteX8" fmla="*/ 53227 w 122053"/>
                <a:gd name="connsiteY8" fmla="*/ 49161 h 177512"/>
                <a:gd name="connsiteX9" fmla="*/ 33563 w 122053"/>
                <a:gd name="connsiteY9" fmla="*/ 0 h 177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053" h="177512">
                  <a:moveTo>
                    <a:pt x="33563" y="0"/>
                  </a:moveTo>
                  <a:lnTo>
                    <a:pt x="33563" y="0"/>
                  </a:lnTo>
                  <a:cubicBezTo>
                    <a:pt x="30285" y="29497"/>
                    <a:pt x="30928" y="59698"/>
                    <a:pt x="23730" y="88490"/>
                  </a:cubicBezTo>
                  <a:cubicBezTo>
                    <a:pt x="20864" y="99954"/>
                    <a:pt x="6009" y="106331"/>
                    <a:pt x="4066" y="117987"/>
                  </a:cubicBezTo>
                  <a:cubicBezTo>
                    <a:pt x="0" y="142381"/>
                    <a:pt x="31114" y="164700"/>
                    <a:pt x="43395" y="176981"/>
                  </a:cubicBezTo>
                  <a:cubicBezTo>
                    <a:pt x="66337" y="173703"/>
                    <a:pt x="91493" y="177512"/>
                    <a:pt x="112221" y="167148"/>
                  </a:cubicBezTo>
                  <a:cubicBezTo>
                    <a:pt x="121491" y="162513"/>
                    <a:pt x="122053" y="148016"/>
                    <a:pt x="122053" y="137652"/>
                  </a:cubicBezTo>
                  <a:cubicBezTo>
                    <a:pt x="122053" y="111396"/>
                    <a:pt x="100459" y="93437"/>
                    <a:pt x="82724" y="78658"/>
                  </a:cubicBezTo>
                  <a:cubicBezTo>
                    <a:pt x="50500" y="51805"/>
                    <a:pt x="53227" y="72301"/>
                    <a:pt x="53227" y="49161"/>
                  </a:cubicBezTo>
                  <a:lnTo>
                    <a:pt x="33563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061256" y="4958305"/>
              <a:ext cx="124898" cy="126028"/>
            </a:xfrm>
            <a:custGeom>
              <a:avLst/>
              <a:gdLst>
                <a:gd name="connsiteX0" fmla="*/ 83293 w 132454"/>
                <a:gd name="connsiteY0" fmla="*/ 0 h 137652"/>
                <a:gd name="connsiteX1" fmla="*/ 83293 w 132454"/>
                <a:gd name="connsiteY1" fmla="*/ 0 h 137652"/>
                <a:gd name="connsiteX2" fmla="*/ 122622 w 132454"/>
                <a:gd name="connsiteY2" fmla="*/ 78658 h 137652"/>
                <a:gd name="connsiteX3" fmla="*/ 132454 w 132454"/>
                <a:gd name="connsiteY3" fmla="*/ 108155 h 137652"/>
                <a:gd name="connsiteX4" fmla="*/ 122622 w 132454"/>
                <a:gd name="connsiteY4" fmla="*/ 137652 h 137652"/>
                <a:gd name="connsiteX5" fmla="*/ 34132 w 132454"/>
                <a:gd name="connsiteY5" fmla="*/ 127820 h 137652"/>
                <a:gd name="connsiteX6" fmla="*/ 4635 w 132454"/>
                <a:gd name="connsiteY6" fmla="*/ 117987 h 137652"/>
                <a:gd name="connsiteX7" fmla="*/ 14467 w 132454"/>
                <a:gd name="connsiteY7" fmla="*/ 88491 h 137652"/>
                <a:gd name="connsiteX8" fmla="*/ 24300 w 132454"/>
                <a:gd name="connsiteY8" fmla="*/ 19665 h 137652"/>
                <a:gd name="connsiteX9" fmla="*/ 83293 w 132454"/>
                <a:gd name="connsiteY9" fmla="*/ 0 h 13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454" h="137652">
                  <a:moveTo>
                    <a:pt x="83293" y="0"/>
                  </a:moveTo>
                  <a:lnTo>
                    <a:pt x="83293" y="0"/>
                  </a:lnTo>
                  <a:cubicBezTo>
                    <a:pt x="96403" y="26219"/>
                    <a:pt x="110492" y="51971"/>
                    <a:pt x="122622" y="78658"/>
                  </a:cubicBezTo>
                  <a:cubicBezTo>
                    <a:pt x="126911" y="88093"/>
                    <a:pt x="132454" y="97791"/>
                    <a:pt x="132454" y="108155"/>
                  </a:cubicBezTo>
                  <a:cubicBezTo>
                    <a:pt x="132454" y="118519"/>
                    <a:pt x="125899" y="127820"/>
                    <a:pt x="122622" y="137652"/>
                  </a:cubicBezTo>
                  <a:cubicBezTo>
                    <a:pt x="93125" y="134375"/>
                    <a:pt x="63406" y="132699"/>
                    <a:pt x="34132" y="127820"/>
                  </a:cubicBezTo>
                  <a:cubicBezTo>
                    <a:pt x="23909" y="126116"/>
                    <a:pt x="9270" y="127257"/>
                    <a:pt x="4635" y="117987"/>
                  </a:cubicBezTo>
                  <a:cubicBezTo>
                    <a:pt x="0" y="108717"/>
                    <a:pt x="11190" y="98323"/>
                    <a:pt x="14467" y="88491"/>
                  </a:cubicBezTo>
                  <a:cubicBezTo>
                    <a:pt x="17745" y="65549"/>
                    <a:pt x="17641" y="41863"/>
                    <a:pt x="24300" y="19665"/>
                  </a:cubicBezTo>
                  <a:cubicBezTo>
                    <a:pt x="27696" y="8346"/>
                    <a:pt x="73461" y="3277"/>
                    <a:pt x="83293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2305604" y="4920868"/>
              <a:ext cx="135801" cy="197782"/>
            </a:xfrm>
            <a:custGeom>
              <a:avLst/>
              <a:gdLst>
                <a:gd name="connsiteX0" fmla="*/ 0 w 39329"/>
                <a:gd name="connsiteY0" fmla="*/ 0 h 117987"/>
                <a:gd name="connsiteX1" fmla="*/ 0 w 39329"/>
                <a:gd name="connsiteY1" fmla="*/ 0 h 117987"/>
                <a:gd name="connsiteX2" fmla="*/ 9833 w 39329"/>
                <a:gd name="connsiteY2" fmla="*/ 88491 h 117987"/>
                <a:gd name="connsiteX3" fmla="*/ 19665 w 39329"/>
                <a:gd name="connsiteY3" fmla="*/ 117987 h 117987"/>
                <a:gd name="connsiteX4" fmla="*/ 39329 w 39329"/>
                <a:gd name="connsiteY4" fmla="*/ 88491 h 117987"/>
                <a:gd name="connsiteX5" fmla="*/ 29497 w 39329"/>
                <a:gd name="connsiteY5" fmla="*/ 29497 h 117987"/>
                <a:gd name="connsiteX6" fmla="*/ 0 w 39329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29" h="117987">
                  <a:moveTo>
                    <a:pt x="0" y="0"/>
                  </a:moveTo>
                  <a:lnTo>
                    <a:pt x="0" y="0"/>
                  </a:lnTo>
                  <a:cubicBezTo>
                    <a:pt x="3278" y="29497"/>
                    <a:pt x="4954" y="59216"/>
                    <a:pt x="9833" y="88491"/>
                  </a:cubicBezTo>
                  <a:cubicBezTo>
                    <a:pt x="11537" y="98714"/>
                    <a:pt x="9301" y="117987"/>
                    <a:pt x="19665" y="117987"/>
                  </a:cubicBezTo>
                  <a:cubicBezTo>
                    <a:pt x="31482" y="117987"/>
                    <a:pt x="32774" y="98323"/>
                    <a:pt x="39329" y="88491"/>
                  </a:cubicBezTo>
                  <a:cubicBezTo>
                    <a:pt x="36052" y="68826"/>
                    <a:pt x="35801" y="48410"/>
                    <a:pt x="29497" y="29497"/>
                  </a:cubicBezTo>
                  <a:cubicBezTo>
                    <a:pt x="25760" y="18286"/>
                    <a:pt x="4916" y="4916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2780906" y="4920868"/>
              <a:ext cx="177271" cy="178348"/>
            </a:xfrm>
            <a:custGeom>
              <a:avLst/>
              <a:gdLst>
                <a:gd name="connsiteX0" fmla="*/ 0 w 204068"/>
                <a:gd name="connsiteY0" fmla="*/ 0 h 124151"/>
                <a:gd name="connsiteX1" fmla="*/ 0 w 204068"/>
                <a:gd name="connsiteY1" fmla="*/ 0 h 124151"/>
                <a:gd name="connsiteX2" fmla="*/ 9832 w 204068"/>
                <a:gd name="connsiteY2" fmla="*/ 88490 h 124151"/>
                <a:gd name="connsiteX3" fmla="*/ 19664 w 204068"/>
                <a:gd name="connsiteY3" fmla="*/ 117987 h 124151"/>
                <a:gd name="connsiteX4" fmla="*/ 186813 w 204068"/>
                <a:gd name="connsiteY4" fmla="*/ 108155 h 124151"/>
                <a:gd name="connsiteX5" fmla="*/ 127819 w 204068"/>
                <a:gd name="connsiteY5" fmla="*/ 78658 h 124151"/>
                <a:gd name="connsiteX6" fmla="*/ 98322 w 204068"/>
                <a:gd name="connsiteY6" fmla="*/ 68826 h 124151"/>
                <a:gd name="connsiteX7" fmla="*/ 39329 w 204068"/>
                <a:gd name="connsiteY7" fmla="*/ 29497 h 124151"/>
                <a:gd name="connsiteX8" fmla="*/ 0 w 204068"/>
                <a:gd name="connsiteY8" fmla="*/ 0 h 12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068" h="124151">
                  <a:moveTo>
                    <a:pt x="0" y="0"/>
                  </a:moveTo>
                  <a:lnTo>
                    <a:pt x="0" y="0"/>
                  </a:lnTo>
                  <a:cubicBezTo>
                    <a:pt x="3277" y="29497"/>
                    <a:pt x="4953" y="59216"/>
                    <a:pt x="9832" y="88490"/>
                  </a:cubicBezTo>
                  <a:cubicBezTo>
                    <a:pt x="11536" y="98713"/>
                    <a:pt x="9363" y="116842"/>
                    <a:pt x="19664" y="117987"/>
                  </a:cubicBezTo>
                  <a:cubicBezTo>
                    <a:pt x="75135" y="124151"/>
                    <a:pt x="131097" y="111432"/>
                    <a:pt x="186813" y="108155"/>
                  </a:cubicBezTo>
                  <a:cubicBezTo>
                    <a:pt x="112664" y="83437"/>
                    <a:pt x="204068" y="116781"/>
                    <a:pt x="127819" y="78658"/>
                  </a:cubicBezTo>
                  <a:cubicBezTo>
                    <a:pt x="118549" y="74023"/>
                    <a:pt x="108154" y="72103"/>
                    <a:pt x="98322" y="68826"/>
                  </a:cubicBezTo>
                  <a:cubicBezTo>
                    <a:pt x="78658" y="55716"/>
                    <a:pt x="52439" y="49161"/>
                    <a:pt x="39329" y="294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3447060" y="4923483"/>
              <a:ext cx="92714" cy="187856"/>
            </a:xfrm>
            <a:custGeom>
              <a:avLst/>
              <a:gdLst>
                <a:gd name="connsiteX0" fmla="*/ 0 w 98323"/>
                <a:gd name="connsiteY0" fmla="*/ 47866 h 205182"/>
                <a:gd name="connsiteX1" fmla="*/ 0 w 98323"/>
                <a:gd name="connsiteY1" fmla="*/ 47866 h 205182"/>
                <a:gd name="connsiteX2" fmla="*/ 58994 w 98323"/>
                <a:gd name="connsiteY2" fmla="*/ 195349 h 205182"/>
                <a:gd name="connsiteX3" fmla="*/ 88491 w 98323"/>
                <a:gd name="connsiteY3" fmla="*/ 205182 h 205182"/>
                <a:gd name="connsiteX4" fmla="*/ 98323 w 98323"/>
                <a:gd name="connsiteY4" fmla="*/ 175685 h 205182"/>
                <a:gd name="connsiteX5" fmla="*/ 68826 w 98323"/>
                <a:gd name="connsiteY5" fmla="*/ 116691 h 205182"/>
                <a:gd name="connsiteX6" fmla="*/ 39329 w 98323"/>
                <a:gd name="connsiteY6" fmla="*/ 106859 h 205182"/>
                <a:gd name="connsiteX7" fmla="*/ 29497 w 98323"/>
                <a:gd name="connsiteY7" fmla="*/ 77362 h 205182"/>
                <a:gd name="connsiteX8" fmla="*/ 19665 w 98323"/>
                <a:gd name="connsiteY8" fmla="*/ 8537 h 205182"/>
                <a:gd name="connsiteX9" fmla="*/ 0 w 98323"/>
                <a:gd name="connsiteY9" fmla="*/ 47866 h 20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323" h="205182">
                  <a:moveTo>
                    <a:pt x="0" y="47866"/>
                  </a:moveTo>
                  <a:lnTo>
                    <a:pt x="0" y="47866"/>
                  </a:lnTo>
                  <a:cubicBezTo>
                    <a:pt x="4712" y="69071"/>
                    <a:pt x="18609" y="181887"/>
                    <a:pt x="58994" y="195349"/>
                  </a:cubicBezTo>
                  <a:lnTo>
                    <a:pt x="88491" y="205182"/>
                  </a:lnTo>
                  <a:cubicBezTo>
                    <a:pt x="91768" y="195350"/>
                    <a:pt x="98323" y="186049"/>
                    <a:pt x="98323" y="175685"/>
                  </a:cubicBezTo>
                  <a:cubicBezTo>
                    <a:pt x="98323" y="161434"/>
                    <a:pt x="78769" y="124645"/>
                    <a:pt x="68826" y="116691"/>
                  </a:cubicBezTo>
                  <a:cubicBezTo>
                    <a:pt x="60733" y="110217"/>
                    <a:pt x="49161" y="110136"/>
                    <a:pt x="39329" y="106859"/>
                  </a:cubicBezTo>
                  <a:cubicBezTo>
                    <a:pt x="36052" y="97027"/>
                    <a:pt x="31530" y="87525"/>
                    <a:pt x="29497" y="77362"/>
                  </a:cubicBezTo>
                  <a:cubicBezTo>
                    <a:pt x="24952" y="54637"/>
                    <a:pt x="31163" y="28658"/>
                    <a:pt x="19665" y="8537"/>
                  </a:cubicBezTo>
                  <a:cubicBezTo>
                    <a:pt x="14787" y="0"/>
                    <a:pt x="3278" y="41311"/>
                    <a:pt x="0" y="4786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3706659" y="4922297"/>
              <a:ext cx="132820" cy="189042"/>
            </a:xfrm>
            <a:custGeom>
              <a:avLst/>
              <a:gdLst>
                <a:gd name="connsiteX0" fmla="*/ 117987 w 140855"/>
                <a:gd name="connsiteY0" fmla="*/ 206478 h 206478"/>
                <a:gd name="connsiteX1" fmla="*/ 117987 w 140855"/>
                <a:gd name="connsiteY1" fmla="*/ 206478 h 206478"/>
                <a:gd name="connsiteX2" fmla="*/ 9832 w 140855"/>
                <a:gd name="connsiteY2" fmla="*/ 98323 h 206478"/>
                <a:gd name="connsiteX3" fmla="*/ 0 w 140855"/>
                <a:gd name="connsiteY3" fmla="*/ 68826 h 206478"/>
                <a:gd name="connsiteX4" fmla="*/ 9832 w 140855"/>
                <a:gd name="connsiteY4" fmla="*/ 39329 h 206478"/>
                <a:gd name="connsiteX5" fmla="*/ 68825 w 140855"/>
                <a:gd name="connsiteY5" fmla="*/ 0 h 206478"/>
                <a:gd name="connsiteX6" fmla="*/ 98322 w 140855"/>
                <a:gd name="connsiteY6" fmla="*/ 58994 h 206478"/>
                <a:gd name="connsiteX7" fmla="*/ 108155 w 140855"/>
                <a:gd name="connsiteY7" fmla="*/ 117987 h 206478"/>
                <a:gd name="connsiteX8" fmla="*/ 117987 w 140855"/>
                <a:gd name="connsiteY8" fmla="*/ 206478 h 2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55" h="206478">
                  <a:moveTo>
                    <a:pt x="117987" y="206478"/>
                  </a:moveTo>
                  <a:lnTo>
                    <a:pt x="117987" y="206478"/>
                  </a:lnTo>
                  <a:cubicBezTo>
                    <a:pt x="83115" y="175480"/>
                    <a:pt x="32688" y="144036"/>
                    <a:pt x="9832" y="98323"/>
                  </a:cubicBezTo>
                  <a:cubicBezTo>
                    <a:pt x="5197" y="89053"/>
                    <a:pt x="3277" y="78658"/>
                    <a:pt x="0" y="68826"/>
                  </a:cubicBezTo>
                  <a:cubicBezTo>
                    <a:pt x="3277" y="58994"/>
                    <a:pt x="2503" y="46658"/>
                    <a:pt x="9832" y="39329"/>
                  </a:cubicBezTo>
                  <a:cubicBezTo>
                    <a:pt x="26543" y="22617"/>
                    <a:pt x="68825" y="0"/>
                    <a:pt x="68825" y="0"/>
                  </a:cubicBezTo>
                  <a:cubicBezTo>
                    <a:pt x="86505" y="26519"/>
                    <a:pt x="91537" y="28462"/>
                    <a:pt x="98322" y="58994"/>
                  </a:cubicBezTo>
                  <a:cubicBezTo>
                    <a:pt x="102647" y="78455"/>
                    <a:pt x="100487" y="99585"/>
                    <a:pt x="108155" y="117987"/>
                  </a:cubicBezTo>
                  <a:cubicBezTo>
                    <a:pt x="140855" y="196465"/>
                    <a:pt x="116348" y="191730"/>
                    <a:pt x="117987" y="20647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4021885" y="4913295"/>
              <a:ext cx="129800" cy="200273"/>
            </a:xfrm>
            <a:custGeom>
              <a:avLst/>
              <a:gdLst>
                <a:gd name="connsiteX0" fmla="*/ 78659 w 137652"/>
                <a:gd name="connsiteY0" fmla="*/ 216310 h 218744"/>
                <a:gd name="connsiteX1" fmla="*/ 78659 w 137652"/>
                <a:gd name="connsiteY1" fmla="*/ 216310 h 218744"/>
                <a:gd name="connsiteX2" fmla="*/ 19665 w 137652"/>
                <a:gd name="connsiteY2" fmla="*/ 137652 h 218744"/>
                <a:gd name="connsiteX3" fmla="*/ 0 w 137652"/>
                <a:gd name="connsiteY3" fmla="*/ 108155 h 218744"/>
                <a:gd name="connsiteX4" fmla="*/ 19665 w 137652"/>
                <a:gd name="connsiteY4" fmla="*/ 49161 h 218744"/>
                <a:gd name="connsiteX5" fmla="*/ 29497 w 137652"/>
                <a:gd name="connsiteY5" fmla="*/ 9832 h 218744"/>
                <a:gd name="connsiteX6" fmla="*/ 58994 w 137652"/>
                <a:gd name="connsiteY6" fmla="*/ 0 h 218744"/>
                <a:gd name="connsiteX7" fmla="*/ 78659 w 137652"/>
                <a:gd name="connsiteY7" fmla="*/ 58994 h 218744"/>
                <a:gd name="connsiteX8" fmla="*/ 88491 w 137652"/>
                <a:gd name="connsiteY8" fmla="*/ 88490 h 218744"/>
                <a:gd name="connsiteX9" fmla="*/ 78659 w 137652"/>
                <a:gd name="connsiteY9" fmla="*/ 127819 h 218744"/>
                <a:gd name="connsiteX10" fmla="*/ 137652 w 137652"/>
                <a:gd name="connsiteY10" fmla="*/ 167148 h 218744"/>
                <a:gd name="connsiteX11" fmla="*/ 88491 w 137652"/>
                <a:gd name="connsiteY11" fmla="*/ 216310 h 218744"/>
                <a:gd name="connsiteX12" fmla="*/ 78659 w 137652"/>
                <a:gd name="connsiteY12" fmla="*/ 216310 h 21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652" h="218744">
                  <a:moveTo>
                    <a:pt x="78659" y="216310"/>
                  </a:moveTo>
                  <a:lnTo>
                    <a:pt x="78659" y="216310"/>
                  </a:lnTo>
                  <a:cubicBezTo>
                    <a:pt x="58994" y="190091"/>
                    <a:pt x="38942" y="164158"/>
                    <a:pt x="19665" y="137652"/>
                  </a:cubicBezTo>
                  <a:cubicBezTo>
                    <a:pt x="12714" y="128095"/>
                    <a:pt x="0" y="119972"/>
                    <a:pt x="0" y="108155"/>
                  </a:cubicBezTo>
                  <a:cubicBezTo>
                    <a:pt x="0" y="87427"/>
                    <a:pt x="14638" y="69271"/>
                    <a:pt x="19665" y="49161"/>
                  </a:cubicBezTo>
                  <a:cubicBezTo>
                    <a:pt x="22942" y="36051"/>
                    <a:pt x="21055" y="20384"/>
                    <a:pt x="29497" y="9832"/>
                  </a:cubicBezTo>
                  <a:cubicBezTo>
                    <a:pt x="35971" y="1739"/>
                    <a:pt x="49162" y="3277"/>
                    <a:pt x="58994" y="0"/>
                  </a:cubicBezTo>
                  <a:lnTo>
                    <a:pt x="78659" y="58994"/>
                  </a:lnTo>
                  <a:lnTo>
                    <a:pt x="88491" y="88490"/>
                  </a:lnTo>
                  <a:cubicBezTo>
                    <a:pt x="85214" y="101600"/>
                    <a:pt x="74947" y="114826"/>
                    <a:pt x="78659" y="127819"/>
                  </a:cubicBezTo>
                  <a:cubicBezTo>
                    <a:pt x="86412" y="154954"/>
                    <a:pt x="116633" y="160142"/>
                    <a:pt x="137652" y="167148"/>
                  </a:cubicBezTo>
                  <a:cubicBezTo>
                    <a:pt x="120967" y="192176"/>
                    <a:pt x="118286" y="204392"/>
                    <a:pt x="88491" y="216310"/>
                  </a:cubicBezTo>
                  <a:cubicBezTo>
                    <a:pt x="82405" y="218744"/>
                    <a:pt x="80298" y="216310"/>
                    <a:pt x="78659" y="21631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4374198" y="4876800"/>
              <a:ext cx="121602" cy="211951"/>
            </a:xfrm>
            <a:custGeom>
              <a:avLst/>
              <a:gdLst>
                <a:gd name="connsiteX0" fmla="*/ 0 w 128959"/>
                <a:gd name="connsiteY0" fmla="*/ 226674 h 231499"/>
                <a:gd name="connsiteX1" fmla="*/ 0 w 128959"/>
                <a:gd name="connsiteY1" fmla="*/ 226674 h 231499"/>
                <a:gd name="connsiteX2" fmla="*/ 117987 w 128959"/>
                <a:gd name="connsiteY2" fmla="*/ 216842 h 231499"/>
                <a:gd name="connsiteX3" fmla="*/ 98323 w 128959"/>
                <a:gd name="connsiteY3" fmla="*/ 187345 h 231499"/>
                <a:gd name="connsiteX4" fmla="*/ 49162 w 128959"/>
                <a:gd name="connsiteY4" fmla="*/ 128351 h 231499"/>
                <a:gd name="connsiteX5" fmla="*/ 29497 w 128959"/>
                <a:gd name="connsiteY5" fmla="*/ 69358 h 231499"/>
                <a:gd name="connsiteX6" fmla="*/ 9833 w 128959"/>
                <a:gd name="connsiteY6" fmla="*/ 39861 h 231499"/>
                <a:gd name="connsiteX7" fmla="*/ 0 w 128959"/>
                <a:gd name="connsiteY7" fmla="*/ 10364 h 231499"/>
                <a:gd name="connsiteX8" fmla="*/ 9833 w 128959"/>
                <a:gd name="connsiteY8" fmla="*/ 49693 h 231499"/>
                <a:gd name="connsiteX9" fmla="*/ 0 w 128959"/>
                <a:gd name="connsiteY9" fmla="*/ 226674 h 23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959" h="231499">
                  <a:moveTo>
                    <a:pt x="0" y="226674"/>
                  </a:moveTo>
                  <a:lnTo>
                    <a:pt x="0" y="226674"/>
                  </a:lnTo>
                  <a:cubicBezTo>
                    <a:pt x="39329" y="223397"/>
                    <a:pt x="81344" y="231499"/>
                    <a:pt x="117987" y="216842"/>
                  </a:cubicBezTo>
                  <a:cubicBezTo>
                    <a:pt x="128959" y="212453"/>
                    <a:pt x="105888" y="196423"/>
                    <a:pt x="98323" y="187345"/>
                  </a:cubicBezTo>
                  <a:cubicBezTo>
                    <a:pt x="76269" y="160879"/>
                    <a:pt x="63113" y="159741"/>
                    <a:pt x="49162" y="128351"/>
                  </a:cubicBezTo>
                  <a:cubicBezTo>
                    <a:pt x="40744" y="109409"/>
                    <a:pt x="40995" y="86605"/>
                    <a:pt x="29497" y="69358"/>
                  </a:cubicBezTo>
                  <a:cubicBezTo>
                    <a:pt x="22942" y="59526"/>
                    <a:pt x="15118" y="50430"/>
                    <a:pt x="9833" y="39861"/>
                  </a:cubicBezTo>
                  <a:cubicBezTo>
                    <a:pt x="5198" y="30591"/>
                    <a:pt x="0" y="0"/>
                    <a:pt x="0" y="10364"/>
                  </a:cubicBezTo>
                  <a:cubicBezTo>
                    <a:pt x="0" y="23877"/>
                    <a:pt x="9190" y="36195"/>
                    <a:pt x="9833" y="49693"/>
                  </a:cubicBezTo>
                  <a:cubicBezTo>
                    <a:pt x="12483" y="105346"/>
                    <a:pt x="1639" y="197177"/>
                    <a:pt x="0" y="22667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1875306" y="4998720"/>
              <a:ext cx="111990" cy="54277"/>
            </a:xfrm>
            <a:custGeom>
              <a:avLst/>
              <a:gdLst>
                <a:gd name="connsiteX0" fmla="*/ 75414 w 111990"/>
                <a:gd name="connsiteY0" fmla="*/ 0 h 54277"/>
                <a:gd name="connsiteX1" fmla="*/ 38838 w 111990"/>
                <a:gd name="connsiteY1" fmla="*/ 12192 h 54277"/>
                <a:gd name="connsiteX2" fmla="*/ 14454 w 111990"/>
                <a:gd name="connsiteY2" fmla="*/ 48768 h 54277"/>
                <a:gd name="connsiteX3" fmla="*/ 111990 w 111990"/>
                <a:gd name="connsiteY3" fmla="*/ 24384 h 54277"/>
                <a:gd name="connsiteX4" fmla="*/ 75414 w 111990"/>
                <a:gd name="connsiteY4" fmla="*/ 0 h 5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90" h="54277">
                  <a:moveTo>
                    <a:pt x="75414" y="0"/>
                  </a:moveTo>
                  <a:cubicBezTo>
                    <a:pt x="63222" y="4064"/>
                    <a:pt x="48873" y="4164"/>
                    <a:pt x="38838" y="12192"/>
                  </a:cubicBezTo>
                  <a:cubicBezTo>
                    <a:pt x="27396" y="21346"/>
                    <a:pt x="0" y="46359"/>
                    <a:pt x="14454" y="48768"/>
                  </a:cubicBezTo>
                  <a:cubicBezTo>
                    <a:pt x="47511" y="54277"/>
                    <a:pt x="79478" y="32512"/>
                    <a:pt x="111990" y="24384"/>
                  </a:cubicBezTo>
                  <a:lnTo>
                    <a:pt x="75414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572512" y="4937760"/>
              <a:ext cx="127667" cy="110843"/>
            </a:xfrm>
            <a:custGeom>
              <a:avLst/>
              <a:gdLst>
                <a:gd name="connsiteX0" fmla="*/ 36576 w 127667"/>
                <a:gd name="connsiteY0" fmla="*/ 0 h 110843"/>
                <a:gd name="connsiteX1" fmla="*/ 0 w 127667"/>
                <a:gd name="connsiteY1" fmla="*/ 73152 h 110843"/>
                <a:gd name="connsiteX2" fmla="*/ 12192 w 127667"/>
                <a:gd name="connsiteY2" fmla="*/ 109728 h 110843"/>
                <a:gd name="connsiteX3" fmla="*/ 109728 w 127667"/>
                <a:gd name="connsiteY3" fmla="*/ 97536 h 110843"/>
                <a:gd name="connsiteX4" fmla="*/ 121920 w 127667"/>
                <a:gd name="connsiteY4" fmla="*/ 60960 h 110843"/>
                <a:gd name="connsiteX5" fmla="*/ 85344 w 127667"/>
                <a:gd name="connsiteY5" fmla="*/ 48768 h 110843"/>
                <a:gd name="connsiteX6" fmla="*/ 73152 w 127667"/>
                <a:gd name="connsiteY6" fmla="*/ 36576 h 1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67" h="110843">
                  <a:moveTo>
                    <a:pt x="36576" y="0"/>
                  </a:moveTo>
                  <a:cubicBezTo>
                    <a:pt x="24247" y="18493"/>
                    <a:pt x="0" y="47913"/>
                    <a:pt x="0" y="73152"/>
                  </a:cubicBezTo>
                  <a:cubicBezTo>
                    <a:pt x="0" y="86003"/>
                    <a:pt x="8128" y="97536"/>
                    <a:pt x="12192" y="109728"/>
                  </a:cubicBezTo>
                  <a:cubicBezTo>
                    <a:pt x="44704" y="105664"/>
                    <a:pt x="79787" y="110843"/>
                    <a:pt x="109728" y="97536"/>
                  </a:cubicBezTo>
                  <a:cubicBezTo>
                    <a:pt x="121472" y="92317"/>
                    <a:pt x="127667" y="72455"/>
                    <a:pt x="121920" y="60960"/>
                  </a:cubicBezTo>
                  <a:cubicBezTo>
                    <a:pt x="116173" y="49465"/>
                    <a:pt x="96839" y="54515"/>
                    <a:pt x="85344" y="48768"/>
                  </a:cubicBezTo>
                  <a:cubicBezTo>
                    <a:pt x="80203" y="46198"/>
                    <a:pt x="77216" y="40640"/>
                    <a:pt x="73152" y="36576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3245997" y="4960810"/>
              <a:ext cx="148152" cy="107701"/>
            </a:xfrm>
            <a:custGeom>
              <a:avLst/>
              <a:gdLst>
                <a:gd name="connsiteX0" fmla="*/ 70227 w 148152"/>
                <a:gd name="connsiteY0" fmla="*/ 62294 h 107701"/>
                <a:gd name="connsiteX1" fmla="*/ 9267 w 148152"/>
                <a:gd name="connsiteY1" fmla="*/ 74486 h 107701"/>
                <a:gd name="connsiteX2" fmla="*/ 131187 w 148152"/>
                <a:gd name="connsiteY2" fmla="*/ 74486 h 107701"/>
                <a:gd name="connsiteX3" fmla="*/ 143379 w 148152"/>
                <a:gd name="connsiteY3" fmla="*/ 37910 h 107701"/>
                <a:gd name="connsiteX4" fmla="*/ 33651 w 148152"/>
                <a:gd name="connsiteY4" fmla="*/ 13526 h 10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52" h="107701">
                  <a:moveTo>
                    <a:pt x="70227" y="62294"/>
                  </a:moveTo>
                  <a:cubicBezTo>
                    <a:pt x="49907" y="66358"/>
                    <a:pt x="0" y="55951"/>
                    <a:pt x="9267" y="74486"/>
                  </a:cubicBezTo>
                  <a:cubicBezTo>
                    <a:pt x="25874" y="107701"/>
                    <a:pt x="107968" y="80291"/>
                    <a:pt x="131187" y="74486"/>
                  </a:cubicBezTo>
                  <a:cubicBezTo>
                    <a:pt x="135251" y="62294"/>
                    <a:pt x="148152" y="49842"/>
                    <a:pt x="143379" y="37910"/>
                  </a:cubicBezTo>
                  <a:cubicBezTo>
                    <a:pt x="128215" y="0"/>
                    <a:pt x="52062" y="13526"/>
                    <a:pt x="33651" y="13526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3870960" y="4974336"/>
              <a:ext cx="103632" cy="136445"/>
            </a:xfrm>
            <a:custGeom>
              <a:avLst/>
              <a:gdLst>
                <a:gd name="connsiteX0" fmla="*/ 6096 w 103632"/>
                <a:gd name="connsiteY0" fmla="*/ 36576 h 136445"/>
                <a:gd name="connsiteX1" fmla="*/ 18288 w 103632"/>
                <a:gd name="connsiteY1" fmla="*/ 97536 h 136445"/>
                <a:gd name="connsiteX2" fmla="*/ 103632 w 103632"/>
                <a:gd name="connsiteY2" fmla="*/ 48768 h 136445"/>
                <a:gd name="connsiteX3" fmla="*/ 54864 w 103632"/>
                <a:gd name="connsiteY3" fmla="*/ 0 h 136445"/>
                <a:gd name="connsiteX4" fmla="*/ 6096 w 103632"/>
                <a:gd name="connsiteY4" fmla="*/ 36576 h 13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632" h="136445">
                  <a:moveTo>
                    <a:pt x="6096" y="36576"/>
                  </a:moveTo>
                  <a:cubicBezTo>
                    <a:pt x="0" y="52832"/>
                    <a:pt x="296" y="87255"/>
                    <a:pt x="18288" y="97536"/>
                  </a:cubicBezTo>
                  <a:cubicBezTo>
                    <a:pt x="86379" y="136445"/>
                    <a:pt x="92844" y="81131"/>
                    <a:pt x="103632" y="48768"/>
                  </a:cubicBezTo>
                  <a:cubicBezTo>
                    <a:pt x="92795" y="16256"/>
                    <a:pt x="98213" y="0"/>
                    <a:pt x="54864" y="0"/>
                  </a:cubicBezTo>
                  <a:cubicBezTo>
                    <a:pt x="42013" y="0"/>
                    <a:pt x="12192" y="20320"/>
                    <a:pt x="6096" y="3657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4192927" y="4962144"/>
              <a:ext cx="123041" cy="116428"/>
            </a:xfrm>
            <a:custGeom>
              <a:avLst/>
              <a:gdLst>
                <a:gd name="connsiteX0" fmla="*/ 49889 w 123041"/>
                <a:gd name="connsiteY0" fmla="*/ 12192 h 116428"/>
                <a:gd name="connsiteX1" fmla="*/ 123041 w 123041"/>
                <a:gd name="connsiteY1" fmla="*/ 73152 h 116428"/>
                <a:gd name="connsiteX2" fmla="*/ 98657 w 123041"/>
                <a:gd name="connsiteY2" fmla="*/ 0 h 116428"/>
                <a:gd name="connsiteX3" fmla="*/ 49889 w 123041"/>
                <a:gd name="connsiteY3" fmla="*/ 12192 h 116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041" h="116428">
                  <a:moveTo>
                    <a:pt x="49889" y="12192"/>
                  </a:moveTo>
                  <a:cubicBezTo>
                    <a:pt x="15144" y="116428"/>
                    <a:pt x="0" y="88532"/>
                    <a:pt x="123041" y="73152"/>
                  </a:cubicBezTo>
                  <a:cubicBezTo>
                    <a:pt x="114913" y="48768"/>
                    <a:pt x="123041" y="8128"/>
                    <a:pt x="98657" y="0"/>
                  </a:cubicBezTo>
                  <a:lnTo>
                    <a:pt x="49889" y="1219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514350" indent="-514350"/>
            <a:r>
              <a:rPr lang="en-US" dirty="0" smtClean="0"/>
              <a:t>How to build one</a:t>
            </a:r>
          </a:p>
          <a:p>
            <a:pPr marL="1314450" lvl="2" indent="-514350"/>
            <a:r>
              <a:rPr lang="en-US" dirty="0" smtClean="0">
                <a:solidFill>
                  <a:schemeClr val="tx1"/>
                </a:solidFill>
              </a:rPr>
              <a:t>Emulsion layer sprayed first</a:t>
            </a:r>
          </a:p>
          <a:p>
            <a:pPr marL="1314450" lvl="2" indent="-514350"/>
            <a:r>
              <a:rPr lang="en-US" dirty="0" smtClean="0">
                <a:solidFill>
                  <a:schemeClr val="tx1"/>
                </a:solidFill>
              </a:rPr>
              <a:t>Aggregate layer evenly distributed </a:t>
            </a:r>
          </a:p>
          <a:p>
            <a:pPr marL="1314450" lvl="2" indent="-514350"/>
            <a:r>
              <a:rPr lang="en-US" dirty="0" smtClean="0">
                <a:solidFill>
                  <a:schemeClr val="tx1"/>
                </a:solidFill>
              </a:rPr>
              <a:t>Packed for orientation</a:t>
            </a:r>
          </a:p>
          <a:p>
            <a:pPr marL="1314450" lvl="2" indent="-514350"/>
            <a:r>
              <a:rPr lang="en-US" dirty="0" smtClean="0">
                <a:solidFill>
                  <a:schemeClr val="tx1"/>
                </a:solidFill>
              </a:rPr>
              <a:t>Repeat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7.21554E-7 L 5.55112E-17 0.07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20907E-6 L -0.0125 0.0832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5" grpId="0" animBg="1"/>
      <p:bldP spid="5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Gravel Seals</a:t>
            </a:r>
            <a:endParaRPr lang="en-US" dirty="0"/>
          </a:p>
        </p:txBody>
      </p:sp>
      <p:pic>
        <p:nvPicPr>
          <p:cNvPr id="2050" name="Picture 2" descr="C:\Documents and Settings\cdechkoff\Desktop\Chip 2012\Provost\Edit\IMG-20120909-00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447800"/>
            <a:ext cx="6807200" cy="5105400"/>
          </a:xfrm>
          <a:prstGeom prst="rect">
            <a:avLst/>
          </a:prstGeom>
          <a:noFill/>
        </p:spPr>
      </p:pic>
      <p:pic>
        <p:nvPicPr>
          <p:cNvPr id="2051" name="Picture 3" descr="C:\Documents and Settings\cdechkoff\Desktop\Chip 2012\Provost\Edit\IMG-20120909-001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447800"/>
            <a:ext cx="6807200" cy="5105400"/>
          </a:xfrm>
          <a:prstGeom prst="rect">
            <a:avLst/>
          </a:prstGeom>
          <a:noFill/>
        </p:spPr>
      </p:pic>
      <p:pic>
        <p:nvPicPr>
          <p:cNvPr id="2052" name="Picture 4" descr="C:\Documents and Settings\cdechkoff\Desktop\Chip 2012\Provost\Edit\Provost No. 52-20120912-001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447800"/>
            <a:ext cx="6807200" cy="5105400"/>
          </a:xfrm>
          <a:prstGeom prst="rect">
            <a:avLst/>
          </a:prstGeom>
          <a:noFill/>
        </p:spPr>
      </p:pic>
      <p:pic>
        <p:nvPicPr>
          <p:cNvPr id="4098" name="Picture 2" descr="C:\Documents and Settings\cdechkoff\Desktop\Chip 2012\Colas Pro\24734lp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1447800"/>
            <a:ext cx="7676842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cdechkoff\Desktop\Chip 2012\Provost\Edit\Provost No. 52-20120918-00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24000"/>
            <a:ext cx="6812921" cy="4931962"/>
          </a:xfrm>
          <a:prstGeom prst="rect">
            <a:avLst/>
          </a:prstGeom>
          <a:noFill/>
        </p:spPr>
      </p:pic>
      <p:pic>
        <p:nvPicPr>
          <p:cNvPr id="9" name="Picture 3" descr="C:\Documents and Settings\cdechkoff\Desktop\Chip 2012\Provost\Edit\Provost No. 52-20120918-002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962400"/>
            <a:ext cx="2997200" cy="22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Gravel Seals 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6369" name="Rectangle 165"/>
          <p:cNvSpPr>
            <a:spLocks noChangeArrowheads="1"/>
          </p:cNvSpPr>
          <p:nvPr/>
        </p:nvSpPr>
        <p:spPr bwMode="auto">
          <a:xfrm>
            <a:off x="314325" y="1671638"/>
            <a:ext cx="8494713" cy="4632325"/>
          </a:xfrm>
          <a:prstGeom prst="rect">
            <a:avLst/>
          </a:prstGeom>
          <a:solidFill>
            <a:srgbClr val="E7F254">
              <a:alpha val="8117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sz="4000" i="1" dirty="0" err="1" smtClean="0"/>
              <a:t>Fibermat</a:t>
            </a:r>
            <a:r>
              <a:rPr lang="en-CA" sz="4000" i="1" dirty="0" smtClean="0"/>
              <a:t> Option</a:t>
            </a:r>
          </a:p>
        </p:txBody>
      </p:sp>
      <p:sp>
        <p:nvSpPr>
          <p:cNvPr id="4666371" name="Rectangle 6"/>
          <p:cNvSpPr>
            <a:spLocks noChangeArrowheads="1"/>
          </p:cNvSpPr>
          <p:nvPr/>
        </p:nvSpPr>
        <p:spPr bwMode="auto">
          <a:xfrm>
            <a:off x="2352675" y="3162300"/>
            <a:ext cx="2571750" cy="1504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72" name="Rectangle 7"/>
          <p:cNvSpPr>
            <a:spLocks noChangeArrowheads="1"/>
          </p:cNvSpPr>
          <p:nvPr/>
        </p:nvSpPr>
        <p:spPr bwMode="auto">
          <a:xfrm>
            <a:off x="2444750" y="3203575"/>
            <a:ext cx="2411413" cy="1046163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73" name="Freeform 8"/>
          <p:cNvSpPr>
            <a:spLocks/>
          </p:cNvSpPr>
          <p:nvPr/>
        </p:nvSpPr>
        <p:spPr bwMode="auto">
          <a:xfrm>
            <a:off x="1908175" y="3716338"/>
            <a:ext cx="360363" cy="288925"/>
          </a:xfrm>
          <a:custGeom>
            <a:avLst/>
            <a:gdLst>
              <a:gd name="T0" fmla="*/ 0 w 227"/>
              <a:gd name="T1" fmla="*/ 404735371 h 137"/>
              <a:gd name="T2" fmla="*/ 226814415 w 227"/>
              <a:gd name="T3" fmla="*/ 0 h 137"/>
              <a:gd name="T4" fmla="*/ 572077101 w 227"/>
              <a:gd name="T5" fmla="*/ 0 h 137"/>
              <a:gd name="T6" fmla="*/ 572077101 w 227"/>
              <a:gd name="T7" fmla="*/ 609325946 h 137"/>
              <a:gd name="T8" fmla="*/ 0 w 227"/>
              <a:gd name="T9" fmla="*/ 404735371 h 1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"/>
              <a:gd name="T16" fmla="*/ 0 h 137"/>
              <a:gd name="T17" fmla="*/ 227 w 227"/>
              <a:gd name="T18" fmla="*/ 137 h 1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" h="137">
                <a:moveTo>
                  <a:pt x="0" y="91"/>
                </a:moveTo>
                <a:lnTo>
                  <a:pt x="90" y="0"/>
                </a:lnTo>
                <a:lnTo>
                  <a:pt x="227" y="0"/>
                </a:lnTo>
                <a:lnTo>
                  <a:pt x="227" y="137"/>
                </a:lnTo>
                <a:lnTo>
                  <a:pt x="0" y="9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374" name="Rectangle 9"/>
          <p:cNvSpPr>
            <a:spLocks noChangeArrowheads="1"/>
          </p:cNvSpPr>
          <p:nvPr/>
        </p:nvSpPr>
        <p:spPr bwMode="auto">
          <a:xfrm>
            <a:off x="1620838" y="4652963"/>
            <a:ext cx="3311525" cy="71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75" name="Text Box 10"/>
          <p:cNvSpPr txBox="1">
            <a:spLocks noChangeArrowheads="1"/>
          </p:cNvSpPr>
          <p:nvPr/>
        </p:nvSpPr>
        <p:spPr bwMode="auto">
          <a:xfrm>
            <a:off x="3563938" y="2276475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Arial" charset="0"/>
              </a:rPr>
              <a:t>Direction of Application</a:t>
            </a:r>
          </a:p>
        </p:txBody>
      </p:sp>
      <p:sp>
        <p:nvSpPr>
          <p:cNvPr id="4666376" name="Rectangle 11"/>
          <p:cNvSpPr>
            <a:spLocks noChangeArrowheads="1"/>
          </p:cNvSpPr>
          <p:nvPr/>
        </p:nvSpPr>
        <p:spPr bwMode="auto">
          <a:xfrm>
            <a:off x="684213" y="4710113"/>
            <a:ext cx="4217987" cy="250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46540" name="Rectangle 12"/>
          <p:cNvSpPr>
            <a:spLocks noChangeArrowheads="1"/>
          </p:cNvSpPr>
          <p:nvPr/>
        </p:nvSpPr>
        <p:spPr bwMode="auto">
          <a:xfrm>
            <a:off x="468313" y="5546725"/>
            <a:ext cx="8207375" cy="4746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30196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666378" name="Freeform 13"/>
          <p:cNvSpPr>
            <a:spLocks/>
          </p:cNvSpPr>
          <p:nvPr/>
        </p:nvSpPr>
        <p:spPr bwMode="auto">
          <a:xfrm>
            <a:off x="7246938" y="5456238"/>
            <a:ext cx="100012" cy="69850"/>
          </a:xfrm>
          <a:custGeom>
            <a:avLst/>
            <a:gdLst>
              <a:gd name="T0" fmla="*/ 77069459 w 98"/>
              <a:gd name="T1" fmla="*/ 51175829 h 75"/>
              <a:gd name="T2" fmla="*/ 80194323 w 98"/>
              <a:gd name="T3" fmla="*/ 48573685 h 75"/>
              <a:gd name="T4" fmla="*/ 82277225 w 98"/>
              <a:gd name="T5" fmla="*/ 47705682 h 75"/>
              <a:gd name="T6" fmla="*/ 90608835 w 98"/>
              <a:gd name="T7" fmla="*/ 40767252 h 75"/>
              <a:gd name="T8" fmla="*/ 94774639 w 98"/>
              <a:gd name="T9" fmla="*/ 39032179 h 75"/>
              <a:gd name="T10" fmla="*/ 97899503 w 98"/>
              <a:gd name="T11" fmla="*/ 36430034 h 75"/>
              <a:gd name="T12" fmla="*/ 101023346 w 98"/>
              <a:gd name="T13" fmla="*/ 34694961 h 75"/>
              <a:gd name="T14" fmla="*/ 92691737 w 98"/>
              <a:gd name="T15" fmla="*/ 6071361 h 75"/>
              <a:gd name="T16" fmla="*/ 45824888 w 98"/>
              <a:gd name="T17" fmla="*/ 0 h 75"/>
              <a:gd name="T18" fmla="*/ 0 w 98"/>
              <a:gd name="T19" fmla="*/ 13010725 h 75"/>
              <a:gd name="T20" fmla="*/ 0 w 98"/>
              <a:gd name="T21" fmla="*/ 38165108 h 75"/>
              <a:gd name="T22" fmla="*/ 31244563 w 98"/>
              <a:gd name="T23" fmla="*/ 64186565 h 75"/>
              <a:gd name="T24" fmla="*/ 77069459 w 98"/>
              <a:gd name="T25" fmla="*/ 51175829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74" y="59"/>
                </a:moveTo>
                <a:lnTo>
                  <a:pt x="77" y="56"/>
                </a:lnTo>
                <a:lnTo>
                  <a:pt x="79" y="55"/>
                </a:lnTo>
                <a:lnTo>
                  <a:pt x="87" y="47"/>
                </a:lnTo>
                <a:lnTo>
                  <a:pt x="91" y="45"/>
                </a:lnTo>
                <a:lnTo>
                  <a:pt x="94" y="42"/>
                </a:lnTo>
                <a:lnTo>
                  <a:pt x="97" y="40"/>
                </a:lnTo>
                <a:lnTo>
                  <a:pt x="89" y="7"/>
                </a:lnTo>
                <a:lnTo>
                  <a:pt x="44" y="0"/>
                </a:lnTo>
                <a:lnTo>
                  <a:pt x="0" y="15"/>
                </a:lnTo>
                <a:lnTo>
                  <a:pt x="0" y="44"/>
                </a:lnTo>
                <a:lnTo>
                  <a:pt x="30" y="74"/>
                </a:lnTo>
                <a:lnTo>
                  <a:pt x="74" y="59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379" name="Freeform 14"/>
          <p:cNvSpPr>
            <a:spLocks/>
          </p:cNvSpPr>
          <p:nvPr/>
        </p:nvSpPr>
        <p:spPr bwMode="auto">
          <a:xfrm>
            <a:off x="4824413" y="4119563"/>
            <a:ext cx="1030287" cy="265112"/>
          </a:xfrm>
          <a:custGeom>
            <a:avLst/>
            <a:gdLst>
              <a:gd name="T0" fmla="*/ 0 w 865"/>
              <a:gd name="T1" fmla="*/ 145817695 h 481"/>
              <a:gd name="T2" fmla="*/ 1225738947 w 865"/>
              <a:gd name="T3" fmla="*/ 145817695 h 481"/>
              <a:gd name="T4" fmla="*/ 1225738947 w 865"/>
              <a:gd name="T5" fmla="*/ 0 h 481"/>
              <a:gd name="T6" fmla="*/ 0 60000 65536"/>
              <a:gd name="T7" fmla="*/ 0 60000 65536"/>
              <a:gd name="T8" fmla="*/ 0 60000 65536"/>
              <a:gd name="T9" fmla="*/ 0 w 865"/>
              <a:gd name="T10" fmla="*/ 0 h 481"/>
              <a:gd name="T11" fmla="*/ 865 w 865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5" h="481">
                <a:moveTo>
                  <a:pt x="0" y="480"/>
                </a:moveTo>
                <a:lnTo>
                  <a:pt x="864" y="480"/>
                </a:lnTo>
                <a:lnTo>
                  <a:pt x="864" y="0"/>
                </a:lnTo>
              </a:path>
            </a:pathLst>
          </a:custGeom>
          <a:noFill/>
          <a:ln w="50800" cap="rnd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380" name="Line 15"/>
          <p:cNvSpPr>
            <a:spLocks noChangeShapeType="1"/>
          </p:cNvSpPr>
          <p:nvPr/>
        </p:nvSpPr>
        <p:spPr bwMode="auto">
          <a:xfrm>
            <a:off x="5314950" y="4960938"/>
            <a:ext cx="0" cy="323850"/>
          </a:xfrm>
          <a:prstGeom prst="line">
            <a:avLst/>
          </a:prstGeom>
          <a:noFill/>
          <a:ln w="5080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81" name="Line 16"/>
          <p:cNvSpPr>
            <a:spLocks noChangeShapeType="1"/>
          </p:cNvSpPr>
          <p:nvPr/>
        </p:nvSpPr>
        <p:spPr bwMode="auto">
          <a:xfrm>
            <a:off x="5657850" y="4960938"/>
            <a:ext cx="0" cy="323850"/>
          </a:xfrm>
          <a:prstGeom prst="line">
            <a:avLst/>
          </a:prstGeom>
          <a:noFill/>
          <a:ln w="5080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82" name="Rectangle 17" descr="Dark horizontal"/>
          <p:cNvSpPr>
            <a:spLocks noChangeArrowheads="1"/>
          </p:cNvSpPr>
          <p:nvPr/>
        </p:nvSpPr>
        <p:spPr bwMode="auto">
          <a:xfrm>
            <a:off x="4356100" y="3860800"/>
            <a:ext cx="287338" cy="320675"/>
          </a:xfrm>
          <a:prstGeom prst="rect">
            <a:avLst/>
          </a:prstGeom>
          <a:pattFill prst="dkHorz">
            <a:fgClr>
              <a:srgbClr val="FFFFFF"/>
            </a:fgClr>
            <a:bgClr>
              <a:schemeClr val="folHlink"/>
            </a:bgClr>
          </a:patt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83" name="Oval 18"/>
          <p:cNvSpPr>
            <a:spLocks noChangeArrowheads="1"/>
          </p:cNvSpPr>
          <p:nvPr/>
        </p:nvSpPr>
        <p:spPr bwMode="auto">
          <a:xfrm>
            <a:off x="5364163" y="4384675"/>
            <a:ext cx="77787" cy="698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84" name="Oval 19"/>
          <p:cNvSpPr>
            <a:spLocks noChangeArrowheads="1"/>
          </p:cNvSpPr>
          <p:nvPr/>
        </p:nvSpPr>
        <p:spPr bwMode="auto">
          <a:xfrm>
            <a:off x="5462588" y="4429125"/>
            <a:ext cx="77787" cy="698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85" name="Line 20"/>
          <p:cNvSpPr>
            <a:spLocks noChangeShapeType="1"/>
          </p:cNvSpPr>
          <p:nvPr/>
        </p:nvSpPr>
        <p:spPr bwMode="auto">
          <a:xfrm>
            <a:off x="5465763" y="5048250"/>
            <a:ext cx="412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86" name="Line 21"/>
          <p:cNvSpPr>
            <a:spLocks noChangeShapeType="1"/>
          </p:cNvSpPr>
          <p:nvPr/>
        </p:nvSpPr>
        <p:spPr bwMode="auto">
          <a:xfrm flipV="1">
            <a:off x="5462588" y="4562475"/>
            <a:ext cx="0" cy="4445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87" name="Freeform 22"/>
          <p:cNvSpPr>
            <a:spLocks/>
          </p:cNvSpPr>
          <p:nvPr/>
        </p:nvSpPr>
        <p:spPr bwMode="auto">
          <a:xfrm>
            <a:off x="4419600" y="3260725"/>
            <a:ext cx="1038225" cy="1255713"/>
          </a:xfrm>
          <a:custGeom>
            <a:avLst/>
            <a:gdLst>
              <a:gd name="T0" fmla="*/ 0 w 654"/>
              <a:gd name="T1" fmla="*/ 919858304 h 791"/>
              <a:gd name="T2" fmla="*/ 274696234 w 654"/>
              <a:gd name="T3" fmla="*/ 453628364 h 791"/>
              <a:gd name="T4" fmla="*/ 531752175 w 654"/>
              <a:gd name="T5" fmla="*/ 32762840 h 791"/>
              <a:gd name="T6" fmla="*/ 1113909044 w 654"/>
              <a:gd name="T7" fmla="*/ 0 h 791"/>
              <a:gd name="T8" fmla="*/ 1386085817 w 654"/>
              <a:gd name="T9" fmla="*/ 355342956 h 791"/>
              <a:gd name="T10" fmla="*/ 1547375757 w 654"/>
              <a:gd name="T11" fmla="*/ 919858304 h 791"/>
              <a:gd name="T12" fmla="*/ 1648181969 w 654"/>
              <a:gd name="T13" fmla="*/ 1993445360 h 7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4"/>
              <a:gd name="T22" fmla="*/ 0 h 791"/>
              <a:gd name="T23" fmla="*/ 654 w 654"/>
              <a:gd name="T24" fmla="*/ 791 h 7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4" h="791">
                <a:moveTo>
                  <a:pt x="0" y="365"/>
                </a:moveTo>
                <a:lnTo>
                  <a:pt x="109" y="180"/>
                </a:lnTo>
                <a:lnTo>
                  <a:pt x="211" y="13"/>
                </a:lnTo>
                <a:lnTo>
                  <a:pt x="442" y="0"/>
                </a:lnTo>
                <a:lnTo>
                  <a:pt x="550" y="141"/>
                </a:lnTo>
                <a:lnTo>
                  <a:pt x="614" y="365"/>
                </a:lnTo>
                <a:lnTo>
                  <a:pt x="654" y="791"/>
                </a:lnTo>
              </a:path>
            </a:pathLst>
          </a:custGeom>
          <a:noFill/>
          <a:ln w="25400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388" name="Oval 23"/>
          <p:cNvSpPr>
            <a:spLocks noChangeArrowheads="1"/>
          </p:cNvSpPr>
          <p:nvPr/>
        </p:nvSpPr>
        <p:spPr bwMode="auto">
          <a:xfrm>
            <a:off x="5122863" y="5273675"/>
            <a:ext cx="90487" cy="8096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89" name="Oval 24"/>
          <p:cNvSpPr>
            <a:spLocks noChangeArrowheads="1"/>
          </p:cNvSpPr>
          <p:nvPr/>
        </p:nvSpPr>
        <p:spPr bwMode="auto">
          <a:xfrm>
            <a:off x="5761038" y="5273675"/>
            <a:ext cx="88900" cy="8096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90" name="Freeform 25"/>
          <p:cNvSpPr>
            <a:spLocks/>
          </p:cNvSpPr>
          <p:nvPr/>
        </p:nvSpPr>
        <p:spPr bwMode="auto">
          <a:xfrm>
            <a:off x="5070475" y="5357813"/>
            <a:ext cx="196850" cy="179387"/>
          </a:xfrm>
          <a:custGeom>
            <a:avLst/>
            <a:gdLst>
              <a:gd name="T0" fmla="*/ 99868227 w 193"/>
              <a:gd name="T1" fmla="*/ 0 h 193"/>
              <a:gd name="T2" fmla="*/ 0 w 193"/>
              <a:gd name="T3" fmla="*/ 165870706 h 193"/>
              <a:gd name="T4" fmla="*/ 199736454 w 193"/>
              <a:gd name="T5" fmla="*/ 165870706 h 193"/>
              <a:gd name="T6" fmla="*/ 99868227 w 193"/>
              <a:gd name="T7" fmla="*/ 0 h 193"/>
              <a:gd name="T8" fmla="*/ 0 60000 65536"/>
              <a:gd name="T9" fmla="*/ 0 60000 65536"/>
              <a:gd name="T10" fmla="*/ 0 60000 65536"/>
              <a:gd name="T11" fmla="*/ 0 60000 65536"/>
              <a:gd name="T12" fmla="*/ 0 w 193"/>
              <a:gd name="T13" fmla="*/ 0 h 193"/>
              <a:gd name="T14" fmla="*/ 193 w 193"/>
              <a:gd name="T15" fmla="*/ 193 h 1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3" h="193">
                <a:moveTo>
                  <a:pt x="96" y="0"/>
                </a:moveTo>
                <a:lnTo>
                  <a:pt x="0" y="192"/>
                </a:lnTo>
                <a:lnTo>
                  <a:pt x="192" y="192"/>
                </a:lnTo>
                <a:lnTo>
                  <a:pt x="96" y="0"/>
                </a:lnTo>
              </a:path>
            </a:pathLst>
          </a:custGeom>
          <a:solidFill>
            <a:srgbClr val="99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391" name="Freeform 26"/>
          <p:cNvSpPr>
            <a:spLocks/>
          </p:cNvSpPr>
          <p:nvPr/>
        </p:nvSpPr>
        <p:spPr bwMode="auto">
          <a:xfrm>
            <a:off x="5707063" y="5357813"/>
            <a:ext cx="198437" cy="179387"/>
          </a:xfrm>
          <a:custGeom>
            <a:avLst/>
            <a:gdLst>
              <a:gd name="T0" fmla="*/ 101484589 w 193"/>
              <a:gd name="T1" fmla="*/ 0 h 193"/>
              <a:gd name="T2" fmla="*/ 0 w 193"/>
              <a:gd name="T3" fmla="*/ 165870706 h 193"/>
              <a:gd name="T4" fmla="*/ 202970206 w 193"/>
              <a:gd name="T5" fmla="*/ 165870706 h 193"/>
              <a:gd name="T6" fmla="*/ 101484589 w 193"/>
              <a:gd name="T7" fmla="*/ 0 h 193"/>
              <a:gd name="T8" fmla="*/ 0 60000 65536"/>
              <a:gd name="T9" fmla="*/ 0 60000 65536"/>
              <a:gd name="T10" fmla="*/ 0 60000 65536"/>
              <a:gd name="T11" fmla="*/ 0 60000 65536"/>
              <a:gd name="T12" fmla="*/ 0 w 193"/>
              <a:gd name="T13" fmla="*/ 0 h 193"/>
              <a:gd name="T14" fmla="*/ 193 w 193"/>
              <a:gd name="T15" fmla="*/ 193 h 1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3" h="193">
                <a:moveTo>
                  <a:pt x="96" y="0"/>
                </a:moveTo>
                <a:lnTo>
                  <a:pt x="0" y="192"/>
                </a:lnTo>
                <a:lnTo>
                  <a:pt x="192" y="192"/>
                </a:lnTo>
                <a:lnTo>
                  <a:pt x="96" y="0"/>
                </a:lnTo>
              </a:path>
            </a:pathLst>
          </a:custGeom>
          <a:solidFill>
            <a:srgbClr val="99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392" name="Rectangle 27"/>
          <p:cNvSpPr>
            <a:spLocks noChangeArrowheads="1"/>
          </p:cNvSpPr>
          <p:nvPr/>
        </p:nvSpPr>
        <p:spPr bwMode="auto">
          <a:xfrm>
            <a:off x="5226050" y="5495925"/>
            <a:ext cx="579438" cy="39688"/>
          </a:xfrm>
          <a:prstGeom prst="rect">
            <a:avLst/>
          </a:prstGeom>
          <a:solidFill>
            <a:srgbClr val="99330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93" name="Rectangle 28"/>
          <p:cNvSpPr>
            <a:spLocks noChangeArrowheads="1"/>
          </p:cNvSpPr>
          <p:nvPr/>
        </p:nvSpPr>
        <p:spPr bwMode="auto">
          <a:xfrm>
            <a:off x="5805488" y="5491163"/>
            <a:ext cx="2894012" cy="44450"/>
          </a:xfrm>
          <a:prstGeom prst="rect">
            <a:avLst/>
          </a:prstGeom>
          <a:solidFill>
            <a:srgbClr val="99330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94" name="Freeform 29"/>
          <p:cNvSpPr>
            <a:spLocks/>
          </p:cNvSpPr>
          <p:nvPr/>
        </p:nvSpPr>
        <p:spPr bwMode="auto">
          <a:xfrm flipV="1">
            <a:off x="5021263" y="4960938"/>
            <a:ext cx="636587" cy="42862"/>
          </a:xfrm>
          <a:custGeom>
            <a:avLst/>
            <a:gdLst>
              <a:gd name="T0" fmla="*/ 0 w 289"/>
              <a:gd name="T1" fmla="*/ 0 h 1"/>
              <a:gd name="T2" fmla="*/ 1397372304 w 289"/>
              <a:gd name="T3" fmla="*/ 0 h 1"/>
              <a:gd name="T4" fmla="*/ 1397372304 w 289"/>
              <a:gd name="T5" fmla="*/ 0 h 1"/>
              <a:gd name="T6" fmla="*/ 0 60000 65536"/>
              <a:gd name="T7" fmla="*/ 0 60000 65536"/>
              <a:gd name="T8" fmla="*/ 0 60000 65536"/>
              <a:gd name="T9" fmla="*/ 0 w 289"/>
              <a:gd name="T10" fmla="*/ 0 h 1"/>
              <a:gd name="T11" fmla="*/ 289 w 289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9" h="1">
                <a:moveTo>
                  <a:pt x="0" y="0"/>
                </a:moveTo>
                <a:lnTo>
                  <a:pt x="288" y="0"/>
                </a:lnTo>
              </a:path>
            </a:pathLst>
          </a:custGeom>
          <a:noFill/>
          <a:ln w="508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395" name="Line 30"/>
          <p:cNvSpPr>
            <a:spLocks noChangeShapeType="1"/>
          </p:cNvSpPr>
          <p:nvPr/>
        </p:nvSpPr>
        <p:spPr bwMode="auto">
          <a:xfrm>
            <a:off x="5168900" y="5003800"/>
            <a:ext cx="0" cy="250825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96" name="Freeform 31"/>
          <p:cNvSpPr>
            <a:spLocks/>
          </p:cNvSpPr>
          <p:nvPr/>
        </p:nvSpPr>
        <p:spPr bwMode="auto">
          <a:xfrm>
            <a:off x="5657850" y="5003800"/>
            <a:ext cx="147638" cy="266700"/>
          </a:xfrm>
          <a:custGeom>
            <a:avLst/>
            <a:gdLst>
              <a:gd name="T0" fmla="*/ 0 w 145"/>
              <a:gd name="T1" fmla="*/ 0 h 145"/>
              <a:gd name="T2" fmla="*/ 149287474 w 145"/>
              <a:gd name="T3" fmla="*/ 0 h 145"/>
              <a:gd name="T4" fmla="*/ 149287474 w 145"/>
              <a:gd name="T5" fmla="*/ 487161602 h 145"/>
              <a:gd name="T6" fmla="*/ 0 60000 65536"/>
              <a:gd name="T7" fmla="*/ 0 60000 65536"/>
              <a:gd name="T8" fmla="*/ 0 60000 65536"/>
              <a:gd name="T9" fmla="*/ 0 w 145"/>
              <a:gd name="T10" fmla="*/ 0 h 145"/>
              <a:gd name="T11" fmla="*/ 145 w 145"/>
              <a:gd name="T12" fmla="*/ 145 h 1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5" h="145">
                <a:moveTo>
                  <a:pt x="0" y="0"/>
                </a:moveTo>
                <a:lnTo>
                  <a:pt x="144" y="0"/>
                </a:lnTo>
                <a:lnTo>
                  <a:pt x="144" y="144"/>
                </a:lnTo>
              </a:path>
            </a:pathLst>
          </a:custGeom>
          <a:noFill/>
          <a:ln w="508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397" name="Line 32"/>
          <p:cNvSpPr>
            <a:spLocks noChangeShapeType="1"/>
          </p:cNvSpPr>
          <p:nvPr/>
        </p:nvSpPr>
        <p:spPr bwMode="auto">
          <a:xfrm flipV="1">
            <a:off x="5561013" y="5092700"/>
            <a:ext cx="31750" cy="5873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98" name="Line 33"/>
          <p:cNvSpPr>
            <a:spLocks noChangeShapeType="1"/>
          </p:cNvSpPr>
          <p:nvPr/>
        </p:nvSpPr>
        <p:spPr bwMode="auto">
          <a:xfrm flipH="1">
            <a:off x="5462588" y="4827588"/>
            <a:ext cx="65087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399" name="Line 34"/>
          <p:cNvSpPr>
            <a:spLocks noChangeShapeType="1"/>
          </p:cNvSpPr>
          <p:nvPr/>
        </p:nvSpPr>
        <p:spPr bwMode="auto">
          <a:xfrm>
            <a:off x="5519738" y="5276850"/>
            <a:ext cx="33337" cy="30163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00" name="Line 35"/>
          <p:cNvSpPr>
            <a:spLocks noChangeShapeType="1"/>
          </p:cNvSpPr>
          <p:nvPr/>
        </p:nvSpPr>
        <p:spPr bwMode="auto">
          <a:xfrm flipV="1">
            <a:off x="5618163" y="5483225"/>
            <a:ext cx="31750" cy="6032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01" name="Line 36"/>
          <p:cNvSpPr>
            <a:spLocks noChangeShapeType="1"/>
          </p:cNvSpPr>
          <p:nvPr/>
        </p:nvSpPr>
        <p:spPr bwMode="auto">
          <a:xfrm>
            <a:off x="5413375" y="5048250"/>
            <a:ext cx="33338" cy="30163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02" name="Line 37"/>
          <p:cNvSpPr>
            <a:spLocks noChangeShapeType="1"/>
          </p:cNvSpPr>
          <p:nvPr/>
        </p:nvSpPr>
        <p:spPr bwMode="auto">
          <a:xfrm>
            <a:off x="5413375" y="5357813"/>
            <a:ext cx="33338" cy="30162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03" name="Line 38"/>
          <p:cNvSpPr>
            <a:spLocks noChangeShapeType="1"/>
          </p:cNvSpPr>
          <p:nvPr/>
        </p:nvSpPr>
        <p:spPr bwMode="auto">
          <a:xfrm flipH="1">
            <a:off x="5413375" y="5181600"/>
            <a:ext cx="65088" cy="30163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04" name="Line 39"/>
          <p:cNvSpPr>
            <a:spLocks noChangeShapeType="1"/>
          </p:cNvSpPr>
          <p:nvPr/>
        </p:nvSpPr>
        <p:spPr bwMode="auto">
          <a:xfrm>
            <a:off x="5667375" y="5454650"/>
            <a:ext cx="31750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05" name="Line 40"/>
          <p:cNvSpPr>
            <a:spLocks noChangeShapeType="1"/>
          </p:cNvSpPr>
          <p:nvPr/>
        </p:nvSpPr>
        <p:spPr bwMode="auto">
          <a:xfrm>
            <a:off x="6794500" y="5499100"/>
            <a:ext cx="33338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06" name="Freeform 41"/>
          <p:cNvSpPr>
            <a:spLocks/>
          </p:cNvSpPr>
          <p:nvPr/>
        </p:nvSpPr>
        <p:spPr bwMode="auto">
          <a:xfrm>
            <a:off x="6737350" y="5181600"/>
            <a:ext cx="100013" cy="69850"/>
          </a:xfrm>
          <a:custGeom>
            <a:avLst/>
            <a:gdLst>
              <a:gd name="T0" fmla="*/ 23954135 w 98"/>
              <a:gd name="T1" fmla="*/ 13010725 h 75"/>
              <a:gd name="T2" fmla="*/ 20830260 w 98"/>
              <a:gd name="T3" fmla="*/ 15612873 h 75"/>
              <a:gd name="T4" fmla="*/ 18747337 w 98"/>
              <a:gd name="T5" fmla="*/ 16479944 h 75"/>
              <a:gd name="T6" fmla="*/ 10414620 w 98"/>
              <a:gd name="T7" fmla="*/ 23419306 h 75"/>
              <a:gd name="T8" fmla="*/ 6248771 w 98"/>
              <a:gd name="T9" fmla="*/ 25154379 h 75"/>
              <a:gd name="T10" fmla="*/ 3124896 w 98"/>
              <a:gd name="T11" fmla="*/ 27756523 h 75"/>
              <a:gd name="T12" fmla="*/ 0 w 98"/>
              <a:gd name="T13" fmla="*/ 29490665 h 75"/>
              <a:gd name="T14" fmla="*/ 8331695 w 98"/>
              <a:gd name="T15" fmla="*/ 58114260 h 75"/>
              <a:gd name="T16" fmla="*/ 55200031 w 98"/>
              <a:gd name="T17" fmla="*/ 64186565 h 75"/>
              <a:gd name="T18" fmla="*/ 101025377 w 98"/>
              <a:gd name="T19" fmla="*/ 51175829 h 75"/>
              <a:gd name="T20" fmla="*/ 101025377 w 98"/>
              <a:gd name="T21" fmla="*/ 26021450 h 75"/>
              <a:gd name="T22" fmla="*/ 69780509 w 98"/>
              <a:gd name="T23" fmla="*/ 0 h 75"/>
              <a:gd name="T24" fmla="*/ 23954135 w 98"/>
              <a:gd name="T25" fmla="*/ 13010725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23" y="15"/>
                </a:moveTo>
                <a:lnTo>
                  <a:pt x="20" y="18"/>
                </a:lnTo>
                <a:lnTo>
                  <a:pt x="18" y="19"/>
                </a:lnTo>
                <a:lnTo>
                  <a:pt x="10" y="27"/>
                </a:lnTo>
                <a:lnTo>
                  <a:pt x="6" y="29"/>
                </a:lnTo>
                <a:lnTo>
                  <a:pt x="3" y="32"/>
                </a:lnTo>
                <a:lnTo>
                  <a:pt x="0" y="34"/>
                </a:lnTo>
                <a:lnTo>
                  <a:pt x="8" y="67"/>
                </a:lnTo>
                <a:lnTo>
                  <a:pt x="53" y="74"/>
                </a:lnTo>
                <a:lnTo>
                  <a:pt x="97" y="59"/>
                </a:lnTo>
                <a:lnTo>
                  <a:pt x="97" y="30"/>
                </a:lnTo>
                <a:lnTo>
                  <a:pt x="67" y="0"/>
                </a:lnTo>
                <a:lnTo>
                  <a:pt x="23" y="15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07" name="Freeform 42"/>
          <p:cNvSpPr>
            <a:spLocks/>
          </p:cNvSpPr>
          <p:nvPr/>
        </p:nvSpPr>
        <p:spPr bwMode="auto">
          <a:xfrm>
            <a:off x="6835775" y="5270500"/>
            <a:ext cx="100013" cy="68263"/>
          </a:xfrm>
          <a:custGeom>
            <a:avLst/>
            <a:gdLst>
              <a:gd name="T0" fmla="*/ 23954135 w 98"/>
              <a:gd name="T1" fmla="*/ 12426595 h 75"/>
              <a:gd name="T2" fmla="*/ 20830260 w 98"/>
              <a:gd name="T3" fmla="*/ 14911367 h 75"/>
              <a:gd name="T4" fmla="*/ 18747337 w 98"/>
              <a:gd name="T5" fmla="*/ 15739628 h 75"/>
              <a:gd name="T6" fmla="*/ 10414620 w 98"/>
              <a:gd name="T7" fmla="*/ 22367508 h 75"/>
              <a:gd name="T8" fmla="*/ 6248771 w 98"/>
              <a:gd name="T9" fmla="*/ 24024022 h 75"/>
              <a:gd name="T10" fmla="*/ 3124896 w 98"/>
              <a:gd name="T11" fmla="*/ 26509705 h 75"/>
              <a:gd name="T12" fmla="*/ 0 w 98"/>
              <a:gd name="T13" fmla="*/ 28166220 h 75"/>
              <a:gd name="T14" fmla="*/ 8331695 w 98"/>
              <a:gd name="T15" fmla="*/ 55504182 h 75"/>
              <a:gd name="T16" fmla="*/ 55200031 w 98"/>
              <a:gd name="T17" fmla="*/ 61302908 h 75"/>
              <a:gd name="T18" fmla="*/ 101025377 w 98"/>
              <a:gd name="T19" fmla="*/ 48876302 h 75"/>
              <a:gd name="T20" fmla="*/ 101025377 w 98"/>
              <a:gd name="T21" fmla="*/ 24852280 h 75"/>
              <a:gd name="T22" fmla="*/ 69780509 w 98"/>
              <a:gd name="T23" fmla="*/ 0 h 75"/>
              <a:gd name="T24" fmla="*/ 23954135 w 98"/>
              <a:gd name="T25" fmla="*/ 12426595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23" y="15"/>
                </a:moveTo>
                <a:lnTo>
                  <a:pt x="20" y="18"/>
                </a:lnTo>
                <a:lnTo>
                  <a:pt x="18" y="19"/>
                </a:lnTo>
                <a:lnTo>
                  <a:pt x="10" y="27"/>
                </a:lnTo>
                <a:lnTo>
                  <a:pt x="6" y="29"/>
                </a:lnTo>
                <a:lnTo>
                  <a:pt x="3" y="32"/>
                </a:lnTo>
                <a:lnTo>
                  <a:pt x="0" y="34"/>
                </a:lnTo>
                <a:lnTo>
                  <a:pt x="8" y="67"/>
                </a:lnTo>
                <a:lnTo>
                  <a:pt x="53" y="74"/>
                </a:lnTo>
                <a:lnTo>
                  <a:pt x="97" y="59"/>
                </a:lnTo>
                <a:lnTo>
                  <a:pt x="97" y="30"/>
                </a:lnTo>
                <a:lnTo>
                  <a:pt x="67" y="0"/>
                </a:lnTo>
                <a:lnTo>
                  <a:pt x="23" y="15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08" name="Freeform 43"/>
          <p:cNvSpPr>
            <a:spLocks/>
          </p:cNvSpPr>
          <p:nvPr/>
        </p:nvSpPr>
        <p:spPr bwMode="auto">
          <a:xfrm>
            <a:off x="6934200" y="5314950"/>
            <a:ext cx="100013" cy="68263"/>
          </a:xfrm>
          <a:custGeom>
            <a:avLst/>
            <a:gdLst>
              <a:gd name="T0" fmla="*/ 23954135 w 98"/>
              <a:gd name="T1" fmla="*/ 12426595 h 75"/>
              <a:gd name="T2" fmla="*/ 20830260 w 98"/>
              <a:gd name="T3" fmla="*/ 14911367 h 75"/>
              <a:gd name="T4" fmla="*/ 18747337 w 98"/>
              <a:gd name="T5" fmla="*/ 15739628 h 75"/>
              <a:gd name="T6" fmla="*/ 10414620 w 98"/>
              <a:gd name="T7" fmla="*/ 22367508 h 75"/>
              <a:gd name="T8" fmla="*/ 6248771 w 98"/>
              <a:gd name="T9" fmla="*/ 24024022 h 75"/>
              <a:gd name="T10" fmla="*/ 3124896 w 98"/>
              <a:gd name="T11" fmla="*/ 26509705 h 75"/>
              <a:gd name="T12" fmla="*/ 0 w 98"/>
              <a:gd name="T13" fmla="*/ 28166220 h 75"/>
              <a:gd name="T14" fmla="*/ 8331695 w 98"/>
              <a:gd name="T15" fmla="*/ 55504182 h 75"/>
              <a:gd name="T16" fmla="*/ 55200031 w 98"/>
              <a:gd name="T17" fmla="*/ 61302908 h 75"/>
              <a:gd name="T18" fmla="*/ 101025377 w 98"/>
              <a:gd name="T19" fmla="*/ 48876302 h 75"/>
              <a:gd name="T20" fmla="*/ 101025377 w 98"/>
              <a:gd name="T21" fmla="*/ 24852280 h 75"/>
              <a:gd name="T22" fmla="*/ 69780509 w 98"/>
              <a:gd name="T23" fmla="*/ 0 h 75"/>
              <a:gd name="T24" fmla="*/ 23954135 w 98"/>
              <a:gd name="T25" fmla="*/ 12426595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23" y="15"/>
                </a:moveTo>
                <a:lnTo>
                  <a:pt x="20" y="18"/>
                </a:lnTo>
                <a:lnTo>
                  <a:pt x="18" y="19"/>
                </a:lnTo>
                <a:lnTo>
                  <a:pt x="10" y="27"/>
                </a:lnTo>
                <a:lnTo>
                  <a:pt x="6" y="29"/>
                </a:lnTo>
                <a:lnTo>
                  <a:pt x="3" y="32"/>
                </a:lnTo>
                <a:lnTo>
                  <a:pt x="0" y="34"/>
                </a:lnTo>
                <a:lnTo>
                  <a:pt x="8" y="67"/>
                </a:lnTo>
                <a:lnTo>
                  <a:pt x="53" y="74"/>
                </a:lnTo>
                <a:lnTo>
                  <a:pt x="97" y="59"/>
                </a:lnTo>
                <a:lnTo>
                  <a:pt x="97" y="30"/>
                </a:lnTo>
                <a:lnTo>
                  <a:pt x="67" y="0"/>
                </a:lnTo>
                <a:lnTo>
                  <a:pt x="23" y="15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09" name="Freeform 44"/>
          <p:cNvSpPr>
            <a:spLocks/>
          </p:cNvSpPr>
          <p:nvPr/>
        </p:nvSpPr>
        <p:spPr bwMode="auto">
          <a:xfrm>
            <a:off x="6983413" y="5357813"/>
            <a:ext cx="76200" cy="90487"/>
          </a:xfrm>
          <a:custGeom>
            <a:avLst/>
            <a:gdLst>
              <a:gd name="T0" fmla="*/ 60903095 w 75"/>
              <a:gd name="T1" fmla="*/ 19608903 h 98"/>
              <a:gd name="T2" fmla="*/ 57806328 w 75"/>
              <a:gd name="T3" fmla="*/ 17051261 h 98"/>
              <a:gd name="T4" fmla="*/ 56774073 w 75"/>
              <a:gd name="T5" fmla="*/ 15345859 h 98"/>
              <a:gd name="T6" fmla="*/ 48516028 w 75"/>
              <a:gd name="T7" fmla="*/ 8525169 h 98"/>
              <a:gd name="T8" fmla="*/ 46451517 w 75"/>
              <a:gd name="T9" fmla="*/ 5115286 h 98"/>
              <a:gd name="T10" fmla="*/ 43354750 w 75"/>
              <a:gd name="T11" fmla="*/ 2557643 h 98"/>
              <a:gd name="T12" fmla="*/ 41290239 w 75"/>
              <a:gd name="T13" fmla="*/ 0 h 98"/>
              <a:gd name="T14" fmla="*/ 7225791 w 75"/>
              <a:gd name="T15" fmla="*/ 6820688 h 98"/>
              <a:gd name="T16" fmla="*/ 0 w 75"/>
              <a:gd name="T17" fmla="*/ 45185330 h 98"/>
              <a:gd name="T18" fmla="*/ 15483838 w 75"/>
              <a:gd name="T19" fmla="*/ 82697734 h 98"/>
              <a:gd name="T20" fmla="*/ 45419261 w 75"/>
              <a:gd name="T21" fmla="*/ 82697734 h 98"/>
              <a:gd name="T22" fmla="*/ 76386945 w 75"/>
              <a:gd name="T23" fmla="*/ 57121300 h 98"/>
              <a:gd name="T24" fmla="*/ 60903095 w 75"/>
              <a:gd name="T25" fmla="*/ 19608903 h 9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5"/>
              <a:gd name="T40" fmla="*/ 0 h 98"/>
              <a:gd name="T41" fmla="*/ 75 w 75"/>
              <a:gd name="T42" fmla="*/ 98 h 9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5" h="98">
                <a:moveTo>
                  <a:pt x="59" y="23"/>
                </a:moveTo>
                <a:lnTo>
                  <a:pt x="56" y="20"/>
                </a:lnTo>
                <a:lnTo>
                  <a:pt x="55" y="18"/>
                </a:lnTo>
                <a:lnTo>
                  <a:pt x="47" y="10"/>
                </a:lnTo>
                <a:lnTo>
                  <a:pt x="45" y="6"/>
                </a:lnTo>
                <a:lnTo>
                  <a:pt x="42" y="3"/>
                </a:lnTo>
                <a:lnTo>
                  <a:pt x="40" y="0"/>
                </a:lnTo>
                <a:lnTo>
                  <a:pt x="7" y="8"/>
                </a:lnTo>
                <a:lnTo>
                  <a:pt x="0" y="53"/>
                </a:lnTo>
                <a:lnTo>
                  <a:pt x="15" y="97"/>
                </a:lnTo>
                <a:lnTo>
                  <a:pt x="44" y="97"/>
                </a:lnTo>
                <a:lnTo>
                  <a:pt x="74" y="67"/>
                </a:lnTo>
                <a:lnTo>
                  <a:pt x="59" y="23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10" name="Freeform 45"/>
          <p:cNvSpPr>
            <a:spLocks/>
          </p:cNvSpPr>
          <p:nvPr/>
        </p:nvSpPr>
        <p:spPr bwMode="auto">
          <a:xfrm>
            <a:off x="7443788" y="5456238"/>
            <a:ext cx="100012" cy="69850"/>
          </a:xfrm>
          <a:custGeom>
            <a:avLst/>
            <a:gdLst>
              <a:gd name="T0" fmla="*/ 23953895 w 98"/>
              <a:gd name="T1" fmla="*/ 13010725 h 75"/>
              <a:gd name="T2" fmla="*/ 20830052 w 98"/>
              <a:gd name="T3" fmla="*/ 15612873 h 75"/>
              <a:gd name="T4" fmla="*/ 18747149 w 98"/>
              <a:gd name="T5" fmla="*/ 16479944 h 75"/>
              <a:gd name="T6" fmla="*/ 10414516 w 98"/>
              <a:gd name="T7" fmla="*/ 23419306 h 75"/>
              <a:gd name="T8" fmla="*/ 6248709 w 98"/>
              <a:gd name="T9" fmla="*/ 25154379 h 75"/>
              <a:gd name="T10" fmla="*/ 3124865 w 98"/>
              <a:gd name="T11" fmla="*/ 27756523 h 75"/>
              <a:gd name="T12" fmla="*/ 0 w 98"/>
              <a:gd name="T13" fmla="*/ 29490665 h 75"/>
              <a:gd name="T14" fmla="*/ 8331611 w 98"/>
              <a:gd name="T15" fmla="*/ 58114260 h 75"/>
              <a:gd name="T16" fmla="*/ 55198459 w 98"/>
              <a:gd name="T17" fmla="*/ 64186565 h 75"/>
              <a:gd name="T18" fmla="*/ 101023346 w 98"/>
              <a:gd name="T19" fmla="*/ 51175829 h 75"/>
              <a:gd name="T20" fmla="*/ 101023346 w 98"/>
              <a:gd name="T21" fmla="*/ 26021450 h 75"/>
              <a:gd name="T22" fmla="*/ 69779811 w 98"/>
              <a:gd name="T23" fmla="*/ 0 h 75"/>
              <a:gd name="T24" fmla="*/ 23953895 w 98"/>
              <a:gd name="T25" fmla="*/ 13010725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23" y="15"/>
                </a:moveTo>
                <a:lnTo>
                  <a:pt x="20" y="18"/>
                </a:lnTo>
                <a:lnTo>
                  <a:pt x="18" y="19"/>
                </a:lnTo>
                <a:lnTo>
                  <a:pt x="10" y="27"/>
                </a:lnTo>
                <a:lnTo>
                  <a:pt x="6" y="29"/>
                </a:lnTo>
                <a:lnTo>
                  <a:pt x="3" y="32"/>
                </a:lnTo>
                <a:lnTo>
                  <a:pt x="0" y="34"/>
                </a:lnTo>
                <a:lnTo>
                  <a:pt x="8" y="67"/>
                </a:lnTo>
                <a:lnTo>
                  <a:pt x="53" y="74"/>
                </a:lnTo>
                <a:lnTo>
                  <a:pt x="97" y="59"/>
                </a:lnTo>
                <a:lnTo>
                  <a:pt x="97" y="30"/>
                </a:lnTo>
                <a:lnTo>
                  <a:pt x="67" y="0"/>
                </a:lnTo>
                <a:lnTo>
                  <a:pt x="23" y="15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11" name="Line 46"/>
          <p:cNvSpPr>
            <a:spLocks noChangeShapeType="1"/>
          </p:cNvSpPr>
          <p:nvPr/>
        </p:nvSpPr>
        <p:spPr bwMode="auto">
          <a:xfrm>
            <a:off x="5568950" y="5454650"/>
            <a:ext cx="31750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12" name="Line 47"/>
          <p:cNvSpPr>
            <a:spLocks noChangeShapeType="1"/>
          </p:cNvSpPr>
          <p:nvPr/>
        </p:nvSpPr>
        <p:spPr bwMode="auto">
          <a:xfrm flipH="1">
            <a:off x="6680200" y="5499100"/>
            <a:ext cx="65088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13" name="Line 48"/>
          <p:cNvSpPr>
            <a:spLocks noChangeShapeType="1"/>
          </p:cNvSpPr>
          <p:nvPr/>
        </p:nvSpPr>
        <p:spPr bwMode="auto">
          <a:xfrm>
            <a:off x="6550025" y="5499100"/>
            <a:ext cx="31750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14" name="Line 49"/>
          <p:cNvSpPr>
            <a:spLocks noChangeShapeType="1"/>
          </p:cNvSpPr>
          <p:nvPr/>
        </p:nvSpPr>
        <p:spPr bwMode="auto">
          <a:xfrm>
            <a:off x="6157913" y="5499100"/>
            <a:ext cx="31750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15" name="Line 50"/>
          <p:cNvSpPr>
            <a:spLocks noChangeShapeType="1"/>
          </p:cNvSpPr>
          <p:nvPr/>
        </p:nvSpPr>
        <p:spPr bwMode="auto">
          <a:xfrm flipV="1">
            <a:off x="6059488" y="5483225"/>
            <a:ext cx="31750" cy="6032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16" name="Line 51"/>
          <p:cNvSpPr>
            <a:spLocks noChangeShapeType="1"/>
          </p:cNvSpPr>
          <p:nvPr/>
        </p:nvSpPr>
        <p:spPr bwMode="auto">
          <a:xfrm flipV="1">
            <a:off x="6254750" y="5483225"/>
            <a:ext cx="33338" cy="6032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17" name="Line 52"/>
          <p:cNvSpPr>
            <a:spLocks noChangeShapeType="1"/>
          </p:cNvSpPr>
          <p:nvPr/>
        </p:nvSpPr>
        <p:spPr bwMode="auto">
          <a:xfrm>
            <a:off x="6353175" y="5499100"/>
            <a:ext cx="33338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18" name="Line 53"/>
          <p:cNvSpPr>
            <a:spLocks noChangeShapeType="1"/>
          </p:cNvSpPr>
          <p:nvPr/>
        </p:nvSpPr>
        <p:spPr bwMode="auto">
          <a:xfrm flipH="1">
            <a:off x="6435725" y="5499100"/>
            <a:ext cx="65088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19" name="Line 54"/>
          <p:cNvSpPr>
            <a:spLocks noChangeShapeType="1"/>
          </p:cNvSpPr>
          <p:nvPr/>
        </p:nvSpPr>
        <p:spPr bwMode="auto">
          <a:xfrm>
            <a:off x="5961063" y="5499100"/>
            <a:ext cx="33337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20" name="Line 55"/>
          <p:cNvSpPr>
            <a:spLocks noChangeShapeType="1"/>
          </p:cNvSpPr>
          <p:nvPr/>
        </p:nvSpPr>
        <p:spPr bwMode="auto">
          <a:xfrm>
            <a:off x="7040563" y="5499100"/>
            <a:ext cx="31750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21" name="Line 56"/>
          <p:cNvSpPr>
            <a:spLocks noChangeShapeType="1"/>
          </p:cNvSpPr>
          <p:nvPr/>
        </p:nvSpPr>
        <p:spPr bwMode="auto">
          <a:xfrm flipV="1">
            <a:off x="7138988" y="5483225"/>
            <a:ext cx="31750" cy="6032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22" name="Line 57"/>
          <p:cNvSpPr>
            <a:spLocks noChangeShapeType="1"/>
          </p:cNvSpPr>
          <p:nvPr/>
        </p:nvSpPr>
        <p:spPr bwMode="auto">
          <a:xfrm>
            <a:off x="7235825" y="5499100"/>
            <a:ext cx="33338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23" name="Line 58"/>
          <p:cNvSpPr>
            <a:spLocks noChangeShapeType="1"/>
          </p:cNvSpPr>
          <p:nvPr/>
        </p:nvSpPr>
        <p:spPr bwMode="auto">
          <a:xfrm flipH="1">
            <a:off x="7318375" y="5499100"/>
            <a:ext cx="65088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24" name="Line 59"/>
          <p:cNvSpPr>
            <a:spLocks noChangeShapeType="1"/>
          </p:cNvSpPr>
          <p:nvPr/>
        </p:nvSpPr>
        <p:spPr bwMode="auto">
          <a:xfrm>
            <a:off x="7824788" y="5499100"/>
            <a:ext cx="82550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25" name="Line 60"/>
          <p:cNvSpPr>
            <a:spLocks noChangeShapeType="1"/>
          </p:cNvSpPr>
          <p:nvPr/>
        </p:nvSpPr>
        <p:spPr bwMode="auto">
          <a:xfrm flipV="1">
            <a:off x="7531100" y="5483225"/>
            <a:ext cx="31750" cy="6032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26" name="Line 61"/>
          <p:cNvSpPr>
            <a:spLocks noChangeShapeType="1"/>
          </p:cNvSpPr>
          <p:nvPr/>
        </p:nvSpPr>
        <p:spPr bwMode="auto">
          <a:xfrm flipV="1">
            <a:off x="6942138" y="5483225"/>
            <a:ext cx="33337" cy="6032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27" name="Freeform 62"/>
          <p:cNvSpPr>
            <a:spLocks/>
          </p:cNvSpPr>
          <p:nvPr/>
        </p:nvSpPr>
        <p:spPr bwMode="auto">
          <a:xfrm>
            <a:off x="6542088" y="5048250"/>
            <a:ext cx="100012" cy="69850"/>
          </a:xfrm>
          <a:custGeom>
            <a:avLst/>
            <a:gdLst>
              <a:gd name="T0" fmla="*/ 23953895 w 98"/>
              <a:gd name="T1" fmla="*/ 13010725 h 75"/>
              <a:gd name="T2" fmla="*/ 20830052 w 98"/>
              <a:gd name="T3" fmla="*/ 15612873 h 75"/>
              <a:gd name="T4" fmla="*/ 18747149 w 98"/>
              <a:gd name="T5" fmla="*/ 16479944 h 75"/>
              <a:gd name="T6" fmla="*/ 10414516 w 98"/>
              <a:gd name="T7" fmla="*/ 23419306 h 75"/>
              <a:gd name="T8" fmla="*/ 6248709 w 98"/>
              <a:gd name="T9" fmla="*/ 25154379 h 75"/>
              <a:gd name="T10" fmla="*/ 3124865 w 98"/>
              <a:gd name="T11" fmla="*/ 27756523 h 75"/>
              <a:gd name="T12" fmla="*/ 0 w 98"/>
              <a:gd name="T13" fmla="*/ 29490665 h 75"/>
              <a:gd name="T14" fmla="*/ 8331611 w 98"/>
              <a:gd name="T15" fmla="*/ 58114260 h 75"/>
              <a:gd name="T16" fmla="*/ 55198459 w 98"/>
              <a:gd name="T17" fmla="*/ 64186565 h 75"/>
              <a:gd name="T18" fmla="*/ 101023346 w 98"/>
              <a:gd name="T19" fmla="*/ 51175829 h 75"/>
              <a:gd name="T20" fmla="*/ 101023346 w 98"/>
              <a:gd name="T21" fmla="*/ 26021450 h 75"/>
              <a:gd name="T22" fmla="*/ 69779811 w 98"/>
              <a:gd name="T23" fmla="*/ 0 h 75"/>
              <a:gd name="T24" fmla="*/ 23953895 w 98"/>
              <a:gd name="T25" fmla="*/ 13010725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23" y="15"/>
                </a:moveTo>
                <a:lnTo>
                  <a:pt x="20" y="18"/>
                </a:lnTo>
                <a:lnTo>
                  <a:pt x="18" y="19"/>
                </a:lnTo>
                <a:lnTo>
                  <a:pt x="10" y="27"/>
                </a:lnTo>
                <a:lnTo>
                  <a:pt x="6" y="29"/>
                </a:lnTo>
                <a:lnTo>
                  <a:pt x="3" y="32"/>
                </a:lnTo>
                <a:lnTo>
                  <a:pt x="0" y="34"/>
                </a:lnTo>
                <a:lnTo>
                  <a:pt x="8" y="67"/>
                </a:lnTo>
                <a:lnTo>
                  <a:pt x="53" y="74"/>
                </a:lnTo>
                <a:lnTo>
                  <a:pt x="97" y="59"/>
                </a:lnTo>
                <a:lnTo>
                  <a:pt x="97" y="30"/>
                </a:lnTo>
                <a:lnTo>
                  <a:pt x="67" y="0"/>
                </a:lnTo>
                <a:lnTo>
                  <a:pt x="23" y="15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28" name="Freeform 63"/>
          <p:cNvSpPr>
            <a:spLocks/>
          </p:cNvSpPr>
          <p:nvPr/>
        </p:nvSpPr>
        <p:spPr bwMode="auto">
          <a:xfrm>
            <a:off x="6638925" y="5137150"/>
            <a:ext cx="101600" cy="69850"/>
          </a:xfrm>
          <a:custGeom>
            <a:avLst/>
            <a:gdLst>
              <a:gd name="T0" fmla="*/ 24720939 w 98"/>
              <a:gd name="T1" fmla="*/ 13010725 h 75"/>
              <a:gd name="T2" fmla="*/ 21496695 w 98"/>
              <a:gd name="T3" fmla="*/ 15612873 h 75"/>
              <a:gd name="T4" fmla="*/ 19346508 w 98"/>
              <a:gd name="T5" fmla="*/ 16479944 h 75"/>
              <a:gd name="T6" fmla="*/ 10747829 w 98"/>
              <a:gd name="T7" fmla="*/ 23419306 h 75"/>
              <a:gd name="T8" fmla="*/ 6448490 w 98"/>
              <a:gd name="T9" fmla="*/ 25154379 h 75"/>
              <a:gd name="T10" fmla="*/ 3224245 w 98"/>
              <a:gd name="T11" fmla="*/ 27756523 h 75"/>
              <a:gd name="T12" fmla="*/ 0 w 98"/>
              <a:gd name="T13" fmla="*/ 29490665 h 75"/>
              <a:gd name="T14" fmla="*/ 8598679 w 98"/>
              <a:gd name="T15" fmla="*/ 58114260 h 75"/>
              <a:gd name="T16" fmla="*/ 56965460 w 98"/>
              <a:gd name="T17" fmla="*/ 64186565 h 75"/>
              <a:gd name="T18" fmla="*/ 104257151 w 98"/>
              <a:gd name="T19" fmla="*/ 51175829 h 75"/>
              <a:gd name="T20" fmla="*/ 104257151 w 98"/>
              <a:gd name="T21" fmla="*/ 26021450 h 75"/>
              <a:gd name="T22" fmla="*/ 72012639 w 98"/>
              <a:gd name="T23" fmla="*/ 0 h 75"/>
              <a:gd name="T24" fmla="*/ 24720939 w 98"/>
              <a:gd name="T25" fmla="*/ 13010725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23" y="15"/>
                </a:moveTo>
                <a:lnTo>
                  <a:pt x="20" y="18"/>
                </a:lnTo>
                <a:lnTo>
                  <a:pt x="18" y="19"/>
                </a:lnTo>
                <a:lnTo>
                  <a:pt x="10" y="27"/>
                </a:lnTo>
                <a:lnTo>
                  <a:pt x="6" y="29"/>
                </a:lnTo>
                <a:lnTo>
                  <a:pt x="3" y="32"/>
                </a:lnTo>
                <a:lnTo>
                  <a:pt x="0" y="34"/>
                </a:lnTo>
                <a:lnTo>
                  <a:pt x="8" y="67"/>
                </a:lnTo>
                <a:lnTo>
                  <a:pt x="53" y="74"/>
                </a:lnTo>
                <a:lnTo>
                  <a:pt x="97" y="59"/>
                </a:lnTo>
                <a:lnTo>
                  <a:pt x="97" y="30"/>
                </a:lnTo>
                <a:lnTo>
                  <a:pt x="67" y="0"/>
                </a:lnTo>
                <a:lnTo>
                  <a:pt x="23" y="15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29" name="Line 64"/>
          <p:cNvSpPr>
            <a:spLocks noChangeShapeType="1"/>
          </p:cNvSpPr>
          <p:nvPr/>
        </p:nvSpPr>
        <p:spPr bwMode="auto">
          <a:xfrm>
            <a:off x="8167688" y="5499100"/>
            <a:ext cx="33337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30" name="Line 65"/>
          <p:cNvSpPr>
            <a:spLocks noChangeShapeType="1"/>
          </p:cNvSpPr>
          <p:nvPr/>
        </p:nvSpPr>
        <p:spPr bwMode="auto">
          <a:xfrm>
            <a:off x="8364538" y="5499100"/>
            <a:ext cx="33337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31" name="Line 66"/>
          <p:cNvSpPr>
            <a:spLocks noChangeShapeType="1"/>
          </p:cNvSpPr>
          <p:nvPr/>
        </p:nvSpPr>
        <p:spPr bwMode="auto">
          <a:xfrm flipH="1">
            <a:off x="8250238" y="5499100"/>
            <a:ext cx="65087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32" name="Line 67"/>
          <p:cNvSpPr>
            <a:spLocks noChangeShapeType="1"/>
          </p:cNvSpPr>
          <p:nvPr/>
        </p:nvSpPr>
        <p:spPr bwMode="auto">
          <a:xfrm flipH="1">
            <a:off x="8053388" y="5499100"/>
            <a:ext cx="65087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33" name="Line 68"/>
          <p:cNvSpPr>
            <a:spLocks noChangeShapeType="1"/>
          </p:cNvSpPr>
          <p:nvPr/>
        </p:nvSpPr>
        <p:spPr bwMode="auto">
          <a:xfrm>
            <a:off x="7972425" y="5499100"/>
            <a:ext cx="31750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34" name="Line 69"/>
          <p:cNvSpPr>
            <a:spLocks noChangeShapeType="1"/>
          </p:cNvSpPr>
          <p:nvPr/>
        </p:nvSpPr>
        <p:spPr bwMode="auto">
          <a:xfrm flipH="1">
            <a:off x="7858125" y="5499100"/>
            <a:ext cx="65088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35" name="Line 70"/>
          <p:cNvSpPr>
            <a:spLocks noChangeShapeType="1"/>
          </p:cNvSpPr>
          <p:nvPr/>
        </p:nvSpPr>
        <p:spPr bwMode="auto">
          <a:xfrm flipV="1">
            <a:off x="7677150" y="5483225"/>
            <a:ext cx="33338" cy="6032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36" name="Line 71"/>
          <p:cNvSpPr>
            <a:spLocks noChangeShapeType="1"/>
          </p:cNvSpPr>
          <p:nvPr/>
        </p:nvSpPr>
        <p:spPr bwMode="auto">
          <a:xfrm>
            <a:off x="7775575" y="5499100"/>
            <a:ext cx="33338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37" name="Line 72"/>
          <p:cNvSpPr>
            <a:spLocks noChangeShapeType="1"/>
          </p:cNvSpPr>
          <p:nvPr/>
        </p:nvSpPr>
        <p:spPr bwMode="auto">
          <a:xfrm flipH="1">
            <a:off x="8445500" y="5499100"/>
            <a:ext cx="66675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38" name="Line 73"/>
          <p:cNvSpPr>
            <a:spLocks noChangeShapeType="1"/>
          </p:cNvSpPr>
          <p:nvPr/>
        </p:nvSpPr>
        <p:spPr bwMode="auto">
          <a:xfrm>
            <a:off x="8609013" y="5499100"/>
            <a:ext cx="33337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39" name="Freeform 74"/>
          <p:cNvSpPr>
            <a:spLocks/>
          </p:cNvSpPr>
          <p:nvPr/>
        </p:nvSpPr>
        <p:spPr bwMode="auto">
          <a:xfrm>
            <a:off x="7639050" y="5456238"/>
            <a:ext cx="100013" cy="69850"/>
          </a:xfrm>
          <a:custGeom>
            <a:avLst/>
            <a:gdLst>
              <a:gd name="T0" fmla="*/ 77071250 w 98"/>
              <a:gd name="T1" fmla="*/ 51175829 h 75"/>
              <a:gd name="T2" fmla="*/ 80196145 w 98"/>
              <a:gd name="T3" fmla="*/ 48573685 h 75"/>
              <a:gd name="T4" fmla="*/ 82279069 w 98"/>
              <a:gd name="T5" fmla="*/ 47705682 h 75"/>
              <a:gd name="T6" fmla="*/ 90610761 w 98"/>
              <a:gd name="T7" fmla="*/ 40767252 h 75"/>
              <a:gd name="T8" fmla="*/ 94776607 w 98"/>
              <a:gd name="T9" fmla="*/ 39032179 h 75"/>
              <a:gd name="T10" fmla="*/ 97901502 w 98"/>
              <a:gd name="T11" fmla="*/ 36430034 h 75"/>
              <a:gd name="T12" fmla="*/ 101025377 w 98"/>
              <a:gd name="T13" fmla="*/ 34694961 h 75"/>
              <a:gd name="T14" fmla="*/ 92693684 w 98"/>
              <a:gd name="T15" fmla="*/ 6071361 h 75"/>
              <a:gd name="T16" fmla="*/ 45826366 w 98"/>
              <a:gd name="T17" fmla="*/ 0 h 75"/>
              <a:gd name="T18" fmla="*/ 0 w 98"/>
              <a:gd name="T19" fmla="*/ 13010725 h 75"/>
              <a:gd name="T20" fmla="*/ 0 w 98"/>
              <a:gd name="T21" fmla="*/ 38165108 h 75"/>
              <a:gd name="T22" fmla="*/ 31244876 w 98"/>
              <a:gd name="T23" fmla="*/ 64186565 h 75"/>
              <a:gd name="T24" fmla="*/ 77071250 w 98"/>
              <a:gd name="T25" fmla="*/ 51175829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74" y="59"/>
                </a:moveTo>
                <a:lnTo>
                  <a:pt x="77" y="56"/>
                </a:lnTo>
                <a:lnTo>
                  <a:pt x="79" y="55"/>
                </a:lnTo>
                <a:lnTo>
                  <a:pt x="87" y="47"/>
                </a:lnTo>
                <a:lnTo>
                  <a:pt x="91" y="45"/>
                </a:lnTo>
                <a:lnTo>
                  <a:pt x="94" y="42"/>
                </a:lnTo>
                <a:lnTo>
                  <a:pt x="97" y="40"/>
                </a:lnTo>
                <a:lnTo>
                  <a:pt x="89" y="7"/>
                </a:lnTo>
                <a:lnTo>
                  <a:pt x="44" y="0"/>
                </a:lnTo>
                <a:lnTo>
                  <a:pt x="0" y="15"/>
                </a:lnTo>
                <a:lnTo>
                  <a:pt x="0" y="44"/>
                </a:lnTo>
                <a:lnTo>
                  <a:pt x="30" y="74"/>
                </a:lnTo>
                <a:lnTo>
                  <a:pt x="74" y="59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40" name="Freeform 75"/>
          <p:cNvSpPr>
            <a:spLocks/>
          </p:cNvSpPr>
          <p:nvPr/>
        </p:nvSpPr>
        <p:spPr bwMode="auto">
          <a:xfrm>
            <a:off x="7737475" y="5456238"/>
            <a:ext cx="100013" cy="69850"/>
          </a:xfrm>
          <a:custGeom>
            <a:avLst/>
            <a:gdLst>
              <a:gd name="T0" fmla="*/ 77071250 w 98"/>
              <a:gd name="T1" fmla="*/ 51175829 h 75"/>
              <a:gd name="T2" fmla="*/ 80196145 w 98"/>
              <a:gd name="T3" fmla="*/ 48573685 h 75"/>
              <a:gd name="T4" fmla="*/ 82279069 w 98"/>
              <a:gd name="T5" fmla="*/ 47705682 h 75"/>
              <a:gd name="T6" fmla="*/ 90610761 w 98"/>
              <a:gd name="T7" fmla="*/ 40767252 h 75"/>
              <a:gd name="T8" fmla="*/ 94776607 w 98"/>
              <a:gd name="T9" fmla="*/ 39032179 h 75"/>
              <a:gd name="T10" fmla="*/ 97901502 w 98"/>
              <a:gd name="T11" fmla="*/ 36430034 h 75"/>
              <a:gd name="T12" fmla="*/ 101025377 w 98"/>
              <a:gd name="T13" fmla="*/ 34694961 h 75"/>
              <a:gd name="T14" fmla="*/ 92693684 w 98"/>
              <a:gd name="T15" fmla="*/ 6071361 h 75"/>
              <a:gd name="T16" fmla="*/ 45826366 w 98"/>
              <a:gd name="T17" fmla="*/ 0 h 75"/>
              <a:gd name="T18" fmla="*/ 0 w 98"/>
              <a:gd name="T19" fmla="*/ 13010725 h 75"/>
              <a:gd name="T20" fmla="*/ 0 w 98"/>
              <a:gd name="T21" fmla="*/ 38165108 h 75"/>
              <a:gd name="T22" fmla="*/ 31244876 w 98"/>
              <a:gd name="T23" fmla="*/ 64186565 h 75"/>
              <a:gd name="T24" fmla="*/ 77071250 w 98"/>
              <a:gd name="T25" fmla="*/ 51175829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74" y="59"/>
                </a:moveTo>
                <a:lnTo>
                  <a:pt x="77" y="56"/>
                </a:lnTo>
                <a:lnTo>
                  <a:pt x="79" y="55"/>
                </a:lnTo>
                <a:lnTo>
                  <a:pt x="87" y="47"/>
                </a:lnTo>
                <a:lnTo>
                  <a:pt x="91" y="45"/>
                </a:lnTo>
                <a:lnTo>
                  <a:pt x="94" y="42"/>
                </a:lnTo>
                <a:lnTo>
                  <a:pt x="97" y="40"/>
                </a:lnTo>
                <a:lnTo>
                  <a:pt x="89" y="7"/>
                </a:lnTo>
                <a:lnTo>
                  <a:pt x="44" y="0"/>
                </a:lnTo>
                <a:lnTo>
                  <a:pt x="0" y="15"/>
                </a:lnTo>
                <a:lnTo>
                  <a:pt x="0" y="44"/>
                </a:lnTo>
                <a:lnTo>
                  <a:pt x="30" y="74"/>
                </a:lnTo>
                <a:lnTo>
                  <a:pt x="74" y="59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41" name="Freeform 76"/>
          <p:cNvSpPr>
            <a:spLocks/>
          </p:cNvSpPr>
          <p:nvPr/>
        </p:nvSpPr>
        <p:spPr bwMode="auto">
          <a:xfrm>
            <a:off x="7835900" y="5456238"/>
            <a:ext cx="100013" cy="69850"/>
          </a:xfrm>
          <a:custGeom>
            <a:avLst/>
            <a:gdLst>
              <a:gd name="T0" fmla="*/ 77071250 w 98"/>
              <a:gd name="T1" fmla="*/ 51175829 h 75"/>
              <a:gd name="T2" fmla="*/ 80196145 w 98"/>
              <a:gd name="T3" fmla="*/ 48573685 h 75"/>
              <a:gd name="T4" fmla="*/ 82279069 w 98"/>
              <a:gd name="T5" fmla="*/ 47705682 h 75"/>
              <a:gd name="T6" fmla="*/ 90610761 w 98"/>
              <a:gd name="T7" fmla="*/ 40767252 h 75"/>
              <a:gd name="T8" fmla="*/ 94776607 w 98"/>
              <a:gd name="T9" fmla="*/ 39032179 h 75"/>
              <a:gd name="T10" fmla="*/ 97901502 w 98"/>
              <a:gd name="T11" fmla="*/ 36430034 h 75"/>
              <a:gd name="T12" fmla="*/ 101025377 w 98"/>
              <a:gd name="T13" fmla="*/ 34694961 h 75"/>
              <a:gd name="T14" fmla="*/ 92693684 w 98"/>
              <a:gd name="T15" fmla="*/ 6071361 h 75"/>
              <a:gd name="T16" fmla="*/ 45826366 w 98"/>
              <a:gd name="T17" fmla="*/ 0 h 75"/>
              <a:gd name="T18" fmla="*/ 0 w 98"/>
              <a:gd name="T19" fmla="*/ 13010725 h 75"/>
              <a:gd name="T20" fmla="*/ 0 w 98"/>
              <a:gd name="T21" fmla="*/ 38165108 h 75"/>
              <a:gd name="T22" fmla="*/ 31244876 w 98"/>
              <a:gd name="T23" fmla="*/ 64186565 h 75"/>
              <a:gd name="T24" fmla="*/ 77071250 w 98"/>
              <a:gd name="T25" fmla="*/ 51175829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74" y="59"/>
                </a:moveTo>
                <a:lnTo>
                  <a:pt x="77" y="56"/>
                </a:lnTo>
                <a:lnTo>
                  <a:pt x="79" y="55"/>
                </a:lnTo>
                <a:lnTo>
                  <a:pt x="87" y="47"/>
                </a:lnTo>
                <a:lnTo>
                  <a:pt x="91" y="45"/>
                </a:lnTo>
                <a:lnTo>
                  <a:pt x="94" y="42"/>
                </a:lnTo>
                <a:lnTo>
                  <a:pt x="97" y="40"/>
                </a:lnTo>
                <a:lnTo>
                  <a:pt x="89" y="7"/>
                </a:lnTo>
                <a:lnTo>
                  <a:pt x="44" y="0"/>
                </a:lnTo>
                <a:lnTo>
                  <a:pt x="0" y="15"/>
                </a:lnTo>
                <a:lnTo>
                  <a:pt x="0" y="44"/>
                </a:lnTo>
                <a:lnTo>
                  <a:pt x="30" y="74"/>
                </a:lnTo>
                <a:lnTo>
                  <a:pt x="74" y="59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42" name="Freeform 77"/>
          <p:cNvSpPr>
            <a:spLocks/>
          </p:cNvSpPr>
          <p:nvPr/>
        </p:nvSpPr>
        <p:spPr bwMode="auto">
          <a:xfrm>
            <a:off x="7932738" y="5456238"/>
            <a:ext cx="100012" cy="69850"/>
          </a:xfrm>
          <a:custGeom>
            <a:avLst/>
            <a:gdLst>
              <a:gd name="T0" fmla="*/ 77069459 w 98"/>
              <a:gd name="T1" fmla="*/ 51175829 h 75"/>
              <a:gd name="T2" fmla="*/ 80194323 w 98"/>
              <a:gd name="T3" fmla="*/ 48573685 h 75"/>
              <a:gd name="T4" fmla="*/ 82277225 w 98"/>
              <a:gd name="T5" fmla="*/ 47705682 h 75"/>
              <a:gd name="T6" fmla="*/ 90608835 w 98"/>
              <a:gd name="T7" fmla="*/ 40767252 h 75"/>
              <a:gd name="T8" fmla="*/ 94774639 w 98"/>
              <a:gd name="T9" fmla="*/ 39032179 h 75"/>
              <a:gd name="T10" fmla="*/ 97899503 w 98"/>
              <a:gd name="T11" fmla="*/ 36430034 h 75"/>
              <a:gd name="T12" fmla="*/ 101023346 w 98"/>
              <a:gd name="T13" fmla="*/ 34694961 h 75"/>
              <a:gd name="T14" fmla="*/ 92691737 w 98"/>
              <a:gd name="T15" fmla="*/ 6071361 h 75"/>
              <a:gd name="T16" fmla="*/ 45824888 w 98"/>
              <a:gd name="T17" fmla="*/ 0 h 75"/>
              <a:gd name="T18" fmla="*/ 0 w 98"/>
              <a:gd name="T19" fmla="*/ 13010725 h 75"/>
              <a:gd name="T20" fmla="*/ 0 w 98"/>
              <a:gd name="T21" fmla="*/ 38165108 h 75"/>
              <a:gd name="T22" fmla="*/ 31244563 w 98"/>
              <a:gd name="T23" fmla="*/ 64186565 h 75"/>
              <a:gd name="T24" fmla="*/ 77069459 w 98"/>
              <a:gd name="T25" fmla="*/ 51175829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74" y="59"/>
                </a:moveTo>
                <a:lnTo>
                  <a:pt x="77" y="56"/>
                </a:lnTo>
                <a:lnTo>
                  <a:pt x="79" y="55"/>
                </a:lnTo>
                <a:lnTo>
                  <a:pt x="87" y="47"/>
                </a:lnTo>
                <a:lnTo>
                  <a:pt x="91" y="45"/>
                </a:lnTo>
                <a:lnTo>
                  <a:pt x="94" y="42"/>
                </a:lnTo>
                <a:lnTo>
                  <a:pt x="97" y="40"/>
                </a:lnTo>
                <a:lnTo>
                  <a:pt x="89" y="7"/>
                </a:lnTo>
                <a:lnTo>
                  <a:pt x="44" y="0"/>
                </a:lnTo>
                <a:lnTo>
                  <a:pt x="0" y="15"/>
                </a:lnTo>
                <a:lnTo>
                  <a:pt x="0" y="44"/>
                </a:lnTo>
                <a:lnTo>
                  <a:pt x="30" y="74"/>
                </a:lnTo>
                <a:lnTo>
                  <a:pt x="74" y="59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43" name="Freeform 78"/>
          <p:cNvSpPr>
            <a:spLocks/>
          </p:cNvSpPr>
          <p:nvPr/>
        </p:nvSpPr>
        <p:spPr bwMode="auto">
          <a:xfrm>
            <a:off x="8013700" y="5446713"/>
            <a:ext cx="100013" cy="69850"/>
          </a:xfrm>
          <a:custGeom>
            <a:avLst/>
            <a:gdLst>
              <a:gd name="T0" fmla="*/ 77071250 w 98"/>
              <a:gd name="T1" fmla="*/ 51175829 h 75"/>
              <a:gd name="T2" fmla="*/ 80196145 w 98"/>
              <a:gd name="T3" fmla="*/ 48573685 h 75"/>
              <a:gd name="T4" fmla="*/ 82279069 w 98"/>
              <a:gd name="T5" fmla="*/ 47705682 h 75"/>
              <a:gd name="T6" fmla="*/ 90610761 w 98"/>
              <a:gd name="T7" fmla="*/ 40767252 h 75"/>
              <a:gd name="T8" fmla="*/ 94776607 w 98"/>
              <a:gd name="T9" fmla="*/ 39032179 h 75"/>
              <a:gd name="T10" fmla="*/ 97901502 w 98"/>
              <a:gd name="T11" fmla="*/ 36430034 h 75"/>
              <a:gd name="T12" fmla="*/ 101025377 w 98"/>
              <a:gd name="T13" fmla="*/ 34694961 h 75"/>
              <a:gd name="T14" fmla="*/ 92693684 w 98"/>
              <a:gd name="T15" fmla="*/ 6071361 h 75"/>
              <a:gd name="T16" fmla="*/ 45826366 w 98"/>
              <a:gd name="T17" fmla="*/ 0 h 75"/>
              <a:gd name="T18" fmla="*/ 0 w 98"/>
              <a:gd name="T19" fmla="*/ 13010725 h 75"/>
              <a:gd name="T20" fmla="*/ 0 w 98"/>
              <a:gd name="T21" fmla="*/ 38165108 h 75"/>
              <a:gd name="T22" fmla="*/ 31244876 w 98"/>
              <a:gd name="T23" fmla="*/ 64186565 h 75"/>
              <a:gd name="T24" fmla="*/ 77071250 w 98"/>
              <a:gd name="T25" fmla="*/ 51175829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74" y="59"/>
                </a:moveTo>
                <a:lnTo>
                  <a:pt x="77" y="56"/>
                </a:lnTo>
                <a:lnTo>
                  <a:pt x="79" y="55"/>
                </a:lnTo>
                <a:lnTo>
                  <a:pt x="87" y="47"/>
                </a:lnTo>
                <a:lnTo>
                  <a:pt x="91" y="45"/>
                </a:lnTo>
                <a:lnTo>
                  <a:pt x="94" y="42"/>
                </a:lnTo>
                <a:lnTo>
                  <a:pt x="97" y="40"/>
                </a:lnTo>
                <a:lnTo>
                  <a:pt x="89" y="7"/>
                </a:lnTo>
                <a:lnTo>
                  <a:pt x="44" y="0"/>
                </a:lnTo>
                <a:lnTo>
                  <a:pt x="0" y="15"/>
                </a:lnTo>
                <a:lnTo>
                  <a:pt x="0" y="44"/>
                </a:lnTo>
                <a:lnTo>
                  <a:pt x="30" y="74"/>
                </a:lnTo>
                <a:lnTo>
                  <a:pt x="74" y="59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44" name="Freeform 79"/>
          <p:cNvSpPr>
            <a:spLocks/>
          </p:cNvSpPr>
          <p:nvPr/>
        </p:nvSpPr>
        <p:spPr bwMode="auto">
          <a:xfrm>
            <a:off x="8110538" y="5446713"/>
            <a:ext cx="100012" cy="69850"/>
          </a:xfrm>
          <a:custGeom>
            <a:avLst/>
            <a:gdLst>
              <a:gd name="T0" fmla="*/ 77069459 w 98"/>
              <a:gd name="T1" fmla="*/ 51175829 h 75"/>
              <a:gd name="T2" fmla="*/ 80194323 w 98"/>
              <a:gd name="T3" fmla="*/ 48573685 h 75"/>
              <a:gd name="T4" fmla="*/ 82277225 w 98"/>
              <a:gd name="T5" fmla="*/ 47705682 h 75"/>
              <a:gd name="T6" fmla="*/ 90608835 w 98"/>
              <a:gd name="T7" fmla="*/ 40767252 h 75"/>
              <a:gd name="T8" fmla="*/ 94774639 w 98"/>
              <a:gd name="T9" fmla="*/ 39032179 h 75"/>
              <a:gd name="T10" fmla="*/ 97899503 w 98"/>
              <a:gd name="T11" fmla="*/ 36430034 h 75"/>
              <a:gd name="T12" fmla="*/ 101023346 w 98"/>
              <a:gd name="T13" fmla="*/ 34694961 h 75"/>
              <a:gd name="T14" fmla="*/ 92691737 w 98"/>
              <a:gd name="T15" fmla="*/ 6071361 h 75"/>
              <a:gd name="T16" fmla="*/ 45824888 w 98"/>
              <a:gd name="T17" fmla="*/ 0 h 75"/>
              <a:gd name="T18" fmla="*/ 0 w 98"/>
              <a:gd name="T19" fmla="*/ 13010725 h 75"/>
              <a:gd name="T20" fmla="*/ 0 w 98"/>
              <a:gd name="T21" fmla="*/ 38165108 h 75"/>
              <a:gd name="T22" fmla="*/ 31244563 w 98"/>
              <a:gd name="T23" fmla="*/ 64186565 h 75"/>
              <a:gd name="T24" fmla="*/ 77069459 w 98"/>
              <a:gd name="T25" fmla="*/ 51175829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74" y="59"/>
                </a:moveTo>
                <a:lnTo>
                  <a:pt x="77" y="56"/>
                </a:lnTo>
                <a:lnTo>
                  <a:pt x="79" y="55"/>
                </a:lnTo>
                <a:lnTo>
                  <a:pt x="87" y="47"/>
                </a:lnTo>
                <a:lnTo>
                  <a:pt x="91" y="45"/>
                </a:lnTo>
                <a:lnTo>
                  <a:pt x="94" y="42"/>
                </a:lnTo>
                <a:lnTo>
                  <a:pt x="97" y="40"/>
                </a:lnTo>
                <a:lnTo>
                  <a:pt x="89" y="7"/>
                </a:lnTo>
                <a:lnTo>
                  <a:pt x="44" y="0"/>
                </a:lnTo>
                <a:lnTo>
                  <a:pt x="0" y="15"/>
                </a:lnTo>
                <a:lnTo>
                  <a:pt x="0" y="44"/>
                </a:lnTo>
                <a:lnTo>
                  <a:pt x="30" y="74"/>
                </a:lnTo>
                <a:lnTo>
                  <a:pt x="74" y="59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45" name="Freeform 80"/>
          <p:cNvSpPr>
            <a:spLocks/>
          </p:cNvSpPr>
          <p:nvPr/>
        </p:nvSpPr>
        <p:spPr bwMode="auto">
          <a:xfrm>
            <a:off x="8208963" y="5446713"/>
            <a:ext cx="100012" cy="69850"/>
          </a:xfrm>
          <a:custGeom>
            <a:avLst/>
            <a:gdLst>
              <a:gd name="T0" fmla="*/ 77069459 w 98"/>
              <a:gd name="T1" fmla="*/ 51175829 h 75"/>
              <a:gd name="T2" fmla="*/ 80194323 w 98"/>
              <a:gd name="T3" fmla="*/ 48573685 h 75"/>
              <a:gd name="T4" fmla="*/ 82277225 w 98"/>
              <a:gd name="T5" fmla="*/ 47705682 h 75"/>
              <a:gd name="T6" fmla="*/ 90608835 w 98"/>
              <a:gd name="T7" fmla="*/ 40767252 h 75"/>
              <a:gd name="T8" fmla="*/ 94774639 w 98"/>
              <a:gd name="T9" fmla="*/ 39032179 h 75"/>
              <a:gd name="T10" fmla="*/ 97899503 w 98"/>
              <a:gd name="T11" fmla="*/ 36430034 h 75"/>
              <a:gd name="T12" fmla="*/ 101023346 w 98"/>
              <a:gd name="T13" fmla="*/ 34694961 h 75"/>
              <a:gd name="T14" fmla="*/ 92691737 w 98"/>
              <a:gd name="T15" fmla="*/ 6071361 h 75"/>
              <a:gd name="T16" fmla="*/ 45824888 w 98"/>
              <a:gd name="T17" fmla="*/ 0 h 75"/>
              <a:gd name="T18" fmla="*/ 0 w 98"/>
              <a:gd name="T19" fmla="*/ 13010725 h 75"/>
              <a:gd name="T20" fmla="*/ 0 w 98"/>
              <a:gd name="T21" fmla="*/ 38165108 h 75"/>
              <a:gd name="T22" fmla="*/ 31244563 w 98"/>
              <a:gd name="T23" fmla="*/ 64186565 h 75"/>
              <a:gd name="T24" fmla="*/ 77069459 w 98"/>
              <a:gd name="T25" fmla="*/ 51175829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74" y="59"/>
                </a:moveTo>
                <a:lnTo>
                  <a:pt x="77" y="56"/>
                </a:lnTo>
                <a:lnTo>
                  <a:pt x="79" y="55"/>
                </a:lnTo>
                <a:lnTo>
                  <a:pt x="87" y="47"/>
                </a:lnTo>
                <a:lnTo>
                  <a:pt x="91" y="45"/>
                </a:lnTo>
                <a:lnTo>
                  <a:pt x="94" y="42"/>
                </a:lnTo>
                <a:lnTo>
                  <a:pt x="97" y="40"/>
                </a:lnTo>
                <a:lnTo>
                  <a:pt x="89" y="7"/>
                </a:lnTo>
                <a:lnTo>
                  <a:pt x="44" y="0"/>
                </a:lnTo>
                <a:lnTo>
                  <a:pt x="0" y="15"/>
                </a:lnTo>
                <a:lnTo>
                  <a:pt x="0" y="44"/>
                </a:lnTo>
                <a:lnTo>
                  <a:pt x="30" y="74"/>
                </a:lnTo>
                <a:lnTo>
                  <a:pt x="74" y="59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46" name="Freeform 81"/>
          <p:cNvSpPr>
            <a:spLocks/>
          </p:cNvSpPr>
          <p:nvPr/>
        </p:nvSpPr>
        <p:spPr bwMode="auto">
          <a:xfrm>
            <a:off x="8326438" y="5456238"/>
            <a:ext cx="100012" cy="69850"/>
          </a:xfrm>
          <a:custGeom>
            <a:avLst/>
            <a:gdLst>
              <a:gd name="T0" fmla="*/ 77069459 w 98"/>
              <a:gd name="T1" fmla="*/ 51175829 h 75"/>
              <a:gd name="T2" fmla="*/ 80194323 w 98"/>
              <a:gd name="T3" fmla="*/ 48573685 h 75"/>
              <a:gd name="T4" fmla="*/ 82277225 w 98"/>
              <a:gd name="T5" fmla="*/ 47705682 h 75"/>
              <a:gd name="T6" fmla="*/ 90608835 w 98"/>
              <a:gd name="T7" fmla="*/ 40767252 h 75"/>
              <a:gd name="T8" fmla="*/ 94774639 w 98"/>
              <a:gd name="T9" fmla="*/ 39032179 h 75"/>
              <a:gd name="T10" fmla="*/ 97899503 w 98"/>
              <a:gd name="T11" fmla="*/ 36430034 h 75"/>
              <a:gd name="T12" fmla="*/ 101023346 w 98"/>
              <a:gd name="T13" fmla="*/ 34694961 h 75"/>
              <a:gd name="T14" fmla="*/ 92691737 w 98"/>
              <a:gd name="T15" fmla="*/ 6071361 h 75"/>
              <a:gd name="T16" fmla="*/ 45824888 w 98"/>
              <a:gd name="T17" fmla="*/ 0 h 75"/>
              <a:gd name="T18" fmla="*/ 0 w 98"/>
              <a:gd name="T19" fmla="*/ 13010725 h 75"/>
              <a:gd name="T20" fmla="*/ 0 w 98"/>
              <a:gd name="T21" fmla="*/ 38165108 h 75"/>
              <a:gd name="T22" fmla="*/ 31244563 w 98"/>
              <a:gd name="T23" fmla="*/ 64186565 h 75"/>
              <a:gd name="T24" fmla="*/ 77069459 w 98"/>
              <a:gd name="T25" fmla="*/ 51175829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74" y="59"/>
                </a:moveTo>
                <a:lnTo>
                  <a:pt x="77" y="56"/>
                </a:lnTo>
                <a:lnTo>
                  <a:pt x="79" y="55"/>
                </a:lnTo>
                <a:lnTo>
                  <a:pt x="87" y="47"/>
                </a:lnTo>
                <a:lnTo>
                  <a:pt x="91" y="45"/>
                </a:lnTo>
                <a:lnTo>
                  <a:pt x="94" y="42"/>
                </a:lnTo>
                <a:lnTo>
                  <a:pt x="97" y="40"/>
                </a:lnTo>
                <a:lnTo>
                  <a:pt x="89" y="7"/>
                </a:lnTo>
                <a:lnTo>
                  <a:pt x="44" y="0"/>
                </a:lnTo>
                <a:lnTo>
                  <a:pt x="0" y="15"/>
                </a:lnTo>
                <a:lnTo>
                  <a:pt x="0" y="44"/>
                </a:lnTo>
                <a:lnTo>
                  <a:pt x="30" y="74"/>
                </a:lnTo>
                <a:lnTo>
                  <a:pt x="74" y="59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47" name="Freeform 82"/>
          <p:cNvSpPr>
            <a:spLocks/>
          </p:cNvSpPr>
          <p:nvPr/>
        </p:nvSpPr>
        <p:spPr bwMode="auto">
          <a:xfrm>
            <a:off x="8423275" y="5456238"/>
            <a:ext cx="100013" cy="69850"/>
          </a:xfrm>
          <a:custGeom>
            <a:avLst/>
            <a:gdLst>
              <a:gd name="T0" fmla="*/ 77071250 w 98"/>
              <a:gd name="T1" fmla="*/ 51175829 h 75"/>
              <a:gd name="T2" fmla="*/ 80196145 w 98"/>
              <a:gd name="T3" fmla="*/ 48573685 h 75"/>
              <a:gd name="T4" fmla="*/ 82279069 w 98"/>
              <a:gd name="T5" fmla="*/ 47705682 h 75"/>
              <a:gd name="T6" fmla="*/ 90610761 w 98"/>
              <a:gd name="T7" fmla="*/ 40767252 h 75"/>
              <a:gd name="T8" fmla="*/ 94776607 w 98"/>
              <a:gd name="T9" fmla="*/ 39032179 h 75"/>
              <a:gd name="T10" fmla="*/ 97901502 w 98"/>
              <a:gd name="T11" fmla="*/ 36430034 h 75"/>
              <a:gd name="T12" fmla="*/ 101025377 w 98"/>
              <a:gd name="T13" fmla="*/ 34694961 h 75"/>
              <a:gd name="T14" fmla="*/ 92693684 w 98"/>
              <a:gd name="T15" fmla="*/ 6071361 h 75"/>
              <a:gd name="T16" fmla="*/ 45826366 w 98"/>
              <a:gd name="T17" fmla="*/ 0 h 75"/>
              <a:gd name="T18" fmla="*/ 0 w 98"/>
              <a:gd name="T19" fmla="*/ 13010725 h 75"/>
              <a:gd name="T20" fmla="*/ 0 w 98"/>
              <a:gd name="T21" fmla="*/ 38165108 h 75"/>
              <a:gd name="T22" fmla="*/ 31244876 w 98"/>
              <a:gd name="T23" fmla="*/ 64186565 h 75"/>
              <a:gd name="T24" fmla="*/ 77071250 w 98"/>
              <a:gd name="T25" fmla="*/ 51175829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74" y="59"/>
                </a:moveTo>
                <a:lnTo>
                  <a:pt x="77" y="56"/>
                </a:lnTo>
                <a:lnTo>
                  <a:pt x="79" y="55"/>
                </a:lnTo>
                <a:lnTo>
                  <a:pt x="87" y="47"/>
                </a:lnTo>
                <a:lnTo>
                  <a:pt x="91" y="45"/>
                </a:lnTo>
                <a:lnTo>
                  <a:pt x="94" y="42"/>
                </a:lnTo>
                <a:lnTo>
                  <a:pt x="97" y="40"/>
                </a:lnTo>
                <a:lnTo>
                  <a:pt x="89" y="7"/>
                </a:lnTo>
                <a:lnTo>
                  <a:pt x="44" y="0"/>
                </a:lnTo>
                <a:lnTo>
                  <a:pt x="0" y="15"/>
                </a:lnTo>
                <a:lnTo>
                  <a:pt x="0" y="44"/>
                </a:lnTo>
                <a:lnTo>
                  <a:pt x="30" y="74"/>
                </a:lnTo>
                <a:lnTo>
                  <a:pt x="74" y="59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48" name="Freeform 83"/>
          <p:cNvSpPr>
            <a:spLocks/>
          </p:cNvSpPr>
          <p:nvPr/>
        </p:nvSpPr>
        <p:spPr bwMode="auto">
          <a:xfrm>
            <a:off x="8521700" y="5456238"/>
            <a:ext cx="100013" cy="69850"/>
          </a:xfrm>
          <a:custGeom>
            <a:avLst/>
            <a:gdLst>
              <a:gd name="T0" fmla="*/ 77071250 w 98"/>
              <a:gd name="T1" fmla="*/ 51175829 h 75"/>
              <a:gd name="T2" fmla="*/ 80196145 w 98"/>
              <a:gd name="T3" fmla="*/ 48573685 h 75"/>
              <a:gd name="T4" fmla="*/ 82279069 w 98"/>
              <a:gd name="T5" fmla="*/ 47705682 h 75"/>
              <a:gd name="T6" fmla="*/ 90610761 w 98"/>
              <a:gd name="T7" fmla="*/ 40767252 h 75"/>
              <a:gd name="T8" fmla="*/ 94776607 w 98"/>
              <a:gd name="T9" fmla="*/ 39032179 h 75"/>
              <a:gd name="T10" fmla="*/ 97901502 w 98"/>
              <a:gd name="T11" fmla="*/ 36430034 h 75"/>
              <a:gd name="T12" fmla="*/ 101025377 w 98"/>
              <a:gd name="T13" fmla="*/ 34694961 h 75"/>
              <a:gd name="T14" fmla="*/ 92693684 w 98"/>
              <a:gd name="T15" fmla="*/ 6071361 h 75"/>
              <a:gd name="T16" fmla="*/ 45826366 w 98"/>
              <a:gd name="T17" fmla="*/ 0 h 75"/>
              <a:gd name="T18" fmla="*/ 0 w 98"/>
              <a:gd name="T19" fmla="*/ 13010725 h 75"/>
              <a:gd name="T20" fmla="*/ 0 w 98"/>
              <a:gd name="T21" fmla="*/ 38165108 h 75"/>
              <a:gd name="T22" fmla="*/ 31244876 w 98"/>
              <a:gd name="T23" fmla="*/ 64186565 h 75"/>
              <a:gd name="T24" fmla="*/ 77071250 w 98"/>
              <a:gd name="T25" fmla="*/ 51175829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74" y="59"/>
                </a:moveTo>
                <a:lnTo>
                  <a:pt x="77" y="56"/>
                </a:lnTo>
                <a:lnTo>
                  <a:pt x="79" y="55"/>
                </a:lnTo>
                <a:lnTo>
                  <a:pt x="87" y="47"/>
                </a:lnTo>
                <a:lnTo>
                  <a:pt x="91" y="45"/>
                </a:lnTo>
                <a:lnTo>
                  <a:pt x="94" y="42"/>
                </a:lnTo>
                <a:lnTo>
                  <a:pt x="97" y="40"/>
                </a:lnTo>
                <a:lnTo>
                  <a:pt x="89" y="7"/>
                </a:lnTo>
                <a:lnTo>
                  <a:pt x="44" y="0"/>
                </a:lnTo>
                <a:lnTo>
                  <a:pt x="0" y="15"/>
                </a:lnTo>
                <a:lnTo>
                  <a:pt x="0" y="44"/>
                </a:lnTo>
                <a:lnTo>
                  <a:pt x="30" y="74"/>
                </a:lnTo>
                <a:lnTo>
                  <a:pt x="74" y="59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49" name="Freeform 84"/>
          <p:cNvSpPr>
            <a:spLocks/>
          </p:cNvSpPr>
          <p:nvPr/>
        </p:nvSpPr>
        <p:spPr bwMode="auto">
          <a:xfrm>
            <a:off x="7002463" y="5456238"/>
            <a:ext cx="100012" cy="69850"/>
          </a:xfrm>
          <a:custGeom>
            <a:avLst/>
            <a:gdLst>
              <a:gd name="T0" fmla="*/ 23953895 w 98"/>
              <a:gd name="T1" fmla="*/ 13010725 h 75"/>
              <a:gd name="T2" fmla="*/ 20830052 w 98"/>
              <a:gd name="T3" fmla="*/ 15612873 h 75"/>
              <a:gd name="T4" fmla="*/ 18747149 w 98"/>
              <a:gd name="T5" fmla="*/ 16479944 h 75"/>
              <a:gd name="T6" fmla="*/ 10414516 w 98"/>
              <a:gd name="T7" fmla="*/ 23419306 h 75"/>
              <a:gd name="T8" fmla="*/ 6248709 w 98"/>
              <a:gd name="T9" fmla="*/ 25154379 h 75"/>
              <a:gd name="T10" fmla="*/ 3124865 w 98"/>
              <a:gd name="T11" fmla="*/ 27756523 h 75"/>
              <a:gd name="T12" fmla="*/ 0 w 98"/>
              <a:gd name="T13" fmla="*/ 29490665 h 75"/>
              <a:gd name="T14" fmla="*/ 8331611 w 98"/>
              <a:gd name="T15" fmla="*/ 58114260 h 75"/>
              <a:gd name="T16" fmla="*/ 55198459 w 98"/>
              <a:gd name="T17" fmla="*/ 64186565 h 75"/>
              <a:gd name="T18" fmla="*/ 101023346 w 98"/>
              <a:gd name="T19" fmla="*/ 51175829 h 75"/>
              <a:gd name="T20" fmla="*/ 101023346 w 98"/>
              <a:gd name="T21" fmla="*/ 26021450 h 75"/>
              <a:gd name="T22" fmla="*/ 69779811 w 98"/>
              <a:gd name="T23" fmla="*/ 0 h 75"/>
              <a:gd name="T24" fmla="*/ 23953895 w 98"/>
              <a:gd name="T25" fmla="*/ 13010725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23" y="15"/>
                </a:moveTo>
                <a:lnTo>
                  <a:pt x="20" y="18"/>
                </a:lnTo>
                <a:lnTo>
                  <a:pt x="18" y="19"/>
                </a:lnTo>
                <a:lnTo>
                  <a:pt x="10" y="27"/>
                </a:lnTo>
                <a:lnTo>
                  <a:pt x="6" y="29"/>
                </a:lnTo>
                <a:lnTo>
                  <a:pt x="3" y="32"/>
                </a:lnTo>
                <a:lnTo>
                  <a:pt x="0" y="34"/>
                </a:lnTo>
                <a:lnTo>
                  <a:pt x="8" y="67"/>
                </a:lnTo>
                <a:lnTo>
                  <a:pt x="53" y="74"/>
                </a:lnTo>
                <a:lnTo>
                  <a:pt x="97" y="59"/>
                </a:lnTo>
                <a:lnTo>
                  <a:pt x="97" y="30"/>
                </a:lnTo>
                <a:lnTo>
                  <a:pt x="67" y="0"/>
                </a:lnTo>
                <a:lnTo>
                  <a:pt x="23" y="15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50" name="Freeform 85"/>
          <p:cNvSpPr>
            <a:spLocks/>
          </p:cNvSpPr>
          <p:nvPr/>
        </p:nvSpPr>
        <p:spPr bwMode="auto">
          <a:xfrm>
            <a:off x="7100888" y="5456238"/>
            <a:ext cx="100012" cy="69850"/>
          </a:xfrm>
          <a:custGeom>
            <a:avLst/>
            <a:gdLst>
              <a:gd name="T0" fmla="*/ 23953895 w 98"/>
              <a:gd name="T1" fmla="*/ 13010725 h 75"/>
              <a:gd name="T2" fmla="*/ 20830052 w 98"/>
              <a:gd name="T3" fmla="*/ 15612873 h 75"/>
              <a:gd name="T4" fmla="*/ 18747149 w 98"/>
              <a:gd name="T5" fmla="*/ 16479944 h 75"/>
              <a:gd name="T6" fmla="*/ 10414516 w 98"/>
              <a:gd name="T7" fmla="*/ 23419306 h 75"/>
              <a:gd name="T8" fmla="*/ 6248709 w 98"/>
              <a:gd name="T9" fmla="*/ 25154379 h 75"/>
              <a:gd name="T10" fmla="*/ 3124865 w 98"/>
              <a:gd name="T11" fmla="*/ 27756523 h 75"/>
              <a:gd name="T12" fmla="*/ 0 w 98"/>
              <a:gd name="T13" fmla="*/ 29490665 h 75"/>
              <a:gd name="T14" fmla="*/ 8331611 w 98"/>
              <a:gd name="T15" fmla="*/ 58114260 h 75"/>
              <a:gd name="T16" fmla="*/ 55198459 w 98"/>
              <a:gd name="T17" fmla="*/ 64186565 h 75"/>
              <a:gd name="T18" fmla="*/ 101023346 w 98"/>
              <a:gd name="T19" fmla="*/ 51175829 h 75"/>
              <a:gd name="T20" fmla="*/ 101023346 w 98"/>
              <a:gd name="T21" fmla="*/ 26021450 h 75"/>
              <a:gd name="T22" fmla="*/ 69779811 w 98"/>
              <a:gd name="T23" fmla="*/ 0 h 75"/>
              <a:gd name="T24" fmla="*/ 23953895 w 98"/>
              <a:gd name="T25" fmla="*/ 13010725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23" y="15"/>
                </a:moveTo>
                <a:lnTo>
                  <a:pt x="20" y="18"/>
                </a:lnTo>
                <a:lnTo>
                  <a:pt x="18" y="19"/>
                </a:lnTo>
                <a:lnTo>
                  <a:pt x="10" y="27"/>
                </a:lnTo>
                <a:lnTo>
                  <a:pt x="6" y="29"/>
                </a:lnTo>
                <a:lnTo>
                  <a:pt x="3" y="32"/>
                </a:lnTo>
                <a:lnTo>
                  <a:pt x="0" y="34"/>
                </a:lnTo>
                <a:lnTo>
                  <a:pt x="8" y="67"/>
                </a:lnTo>
                <a:lnTo>
                  <a:pt x="53" y="74"/>
                </a:lnTo>
                <a:lnTo>
                  <a:pt x="97" y="59"/>
                </a:lnTo>
                <a:lnTo>
                  <a:pt x="97" y="30"/>
                </a:lnTo>
                <a:lnTo>
                  <a:pt x="67" y="0"/>
                </a:lnTo>
                <a:lnTo>
                  <a:pt x="23" y="15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51" name="Freeform 86"/>
          <p:cNvSpPr>
            <a:spLocks/>
          </p:cNvSpPr>
          <p:nvPr/>
        </p:nvSpPr>
        <p:spPr bwMode="auto">
          <a:xfrm>
            <a:off x="7345363" y="5456238"/>
            <a:ext cx="100012" cy="69850"/>
          </a:xfrm>
          <a:custGeom>
            <a:avLst/>
            <a:gdLst>
              <a:gd name="T0" fmla="*/ 23953895 w 98"/>
              <a:gd name="T1" fmla="*/ 13010725 h 75"/>
              <a:gd name="T2" fmla="*/ 20830052 w 98"/>
              <a:gd name="T3" fmla="*/ 15612873 h 75"/>
              <a:gd name="T4" fmla="*/ 18747149 w 98"/>
              <a:gd name="T5" fmla="*/ 16479944 h 75"/>
              <a:gd name="T6" fmla="*/ 10414516 w 98"/>
              <a:gd name="T7" fmla="*/ 23419306 h 75"/>
              <a:gd name="T8" fmla="*/ 6248709 w 98"/>
              <a:gd name="T9" fmla="*/ 25154379 h 75"/>
              <a:gd name="T10" fmla="*/ 3124865 w 98"/>
              <a:gd name="T11" fmla="*/ 27756523 h 75"/>
              <a:gd name="T12" fmla="*/ 0 w 98"/>
              <a:gd name="T13" fmla="*/ 29490665 h 75"/>
              <a:gd name="T14" fmla="*/ 8331611 w 98"/>
              <a:gd name="T15" fmla="*/ 58114260 h 75"/>
              <a:gd name="T16" fmla="*/ 55198459 w 98"/>
              <a:gd name="T17" fmla="*/ 64186565 h 75"/>
              <a:gd name="T18" fmla="*/ 101023346 w 98"/>
              <a:gd name="T19" fmla="*/ 51175829 h 75"/>
              <a:gd name="T20" fmla="*/ 101023346 w 98"/>
              <a:gd name="T21" fmla="*/ 26021450 h 75"/>
              <a:gd name="T22" fmla="*/ 69779811 w 98"/>
              <a:gd name="T23" fmla="*/ 0 h 75"/>
              <a:gd name="T24" fmla="*/ 23953895 w 98"/>
              <a:gd name="T25" fmla="*/ 13010725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23" y="15"/>
                </a:moveTo>
                <a:lnTo>
                  <a:pt x="20" y="18"/>
                </a:lnTo>
                <a:lnTo>
                  <a:pt x="18" y="19"/>
                </a:lnTo>
                <a:lnTo>
                  <a:pt x="10" y="27"/>
                </a:lnTo>
                <a:lnTo>
                  <a:pt x="6" y="29"/>
                </a:lnTo>
                <a:lnTo>
                  <a:pt x="3" y="32"/>
                </a:lnTo>
                <a:lnTo>
                  <a:pt x="0" y="34"/>
                </a:lnTo>
                <a:lnTo>
                  <a:pt x="8" y="67"/>
                </a:lnTo>
                <a:lnTo>
                  <a:pt x="53" y="74"/>
                </a:lnTo>
                <a:lnTo>
                  <a:pt x="97" y="59"/>
                </a:lnTo>
                <a:lnTo>
                  <a:pt x="97" y="30"/>
                </a:lnTo>
                <a:lnTo>
                  <a:pt x="67" y="0"/>
                </a:lnTo>
                <a:lnTo>
                  <a:pt x="23" y="15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52" name="Freeform 87"/>
          <p:cNvSpPr>
            <a:spLocks/>
          </p:cNvSpPr>
          <p:nvPr/>
        </p:nvSpPr>
        <p:spPr bwMode="auto">
          <a:xfrm>
            <a:off x="7540625" y="5456238"/>
            <a:ext cx="100013" cy="69850"/>
          </a:xfrm>
          <a:custGeom>
            <a:avLst/>
            <a:gdLst>
              <a:gd name="T0" fmla="*/ 77071250 w 98"/>
              <a:gd name="T1" fmla="*/ 51175829 h 75"/>
              <a:gd name="T2" fmla="*/ 80196145 w 98"/>
              <a:gd name="T3" fmla="*/ 48573685 h 75"/>
              <a:gd name="T4" fmla="*/ 82279069 w 98"/>
              <a:gd name="T5" fmla="*/ 47705682 h 75"/>
              <a:gd name="T6" fmla="*/ 90610761 w 98"/>
              <a:gd name="T7" fmla="*/ 40767252 h 75"/>
              <a:gd name="T8" fmla="*/ 94776607 w 98"/>
              <a:gd name="T9" fmla="*/ 39032179 h 75"/>
              <a:gd name="T10" fmla="*/ 97901502 w 98"/>
              <a:gd name="T11" fmla="*/ 36430034 h 75"/>
              <a:gd name="T12" fmla="*/ 101025377 w 98"/>
              <a:gd name="T13" fmla="*/ 34694961 h 75"/>
              <a:gd name="T14" fmla="*/ 92693684 w 98"/>
              <a:gd name="T15" fmla="*/ 6071361 h 75"/>
              <a:gd name="T16" fmla="*/ 45826366 w 98"/>
              <a:gd name="T17" fmla="*/ 0 h 75"/>
              <a:gd name="T18" fmla="*/ 0 w 98"/>
              <a:gd name="T19" fmla="*/ 13010725 h 75"/>
              <a:gd name="T20" fmla="*/ 0 w 98"/>
              <a:gd name="T21" fmla="*/ 38165108 h 75"/>
              <a:gd name="T22" fmla="*/ 31244876 w 98"/>
              <a:gd name="T23" fmla="*/ 64186565 h 75"/>
              <a:gd name="T24" fmla="*/ 77071250 w 98"/>
              <a:gd name="T25" fmla="*/ 51175829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74" y="59"/>
                </a:moveTo>
                <a:lnTo>
                  <a:pt x="77" y="56"/>
                </a:lnTo>
                <a:lnTo>
                  <a:pt x="79" y="55"/>
                </a:lnTo>
                <a:lnTo>
                  <a:pt x="87" y="47"/>
                </a:lnTo>
                <a:lnTo>
                  <a:pt x="91" y="45"/>
                </a:lnTo>
                <a:lnTo>
                  <a:pt x="94" y="42"/>
                </a:lnTo>
                <a:lnTo>
                  <a:pt x="97" y="40"/>
                </a:lnTo>
                <a:lnTo>
                  <a:pt x="89" y="7"/>
                </a:lnTo>
                <a:lnTo>
                  <a:pt x="44" y="0"/>
                </a:lnTo>
                <a:lnTo>
                  <a:pt x="0" y="15"/>
                </a:lnTo>
                <a:lnTo>
                  <a:pt x="0" y="44"/>
                </a:lnTo>
                <a:lnTo>
                  <a:pt x="30" y="74"/>
                </a:lnTo>
                <a:lnTo>
                  <a:pt x="74" y="59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53" name="Line 88"/>
          <p:cNvSpPr>
            <a:spLocks noChangeShapeType="1"/>
          </p:cNvSpPr>
          <p:nvPr/>
        </p:nvSpPr>
        <p:spPr bwMode="auto">
          <a:xfrm flipH="1">
            <a:off x="7612063" y="5499100"/>
            <a:ext cx="65087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54" name="Line 89"/>
          <p:cNvSpPr>
            <a:spLocks noChangeShapeType="1"/>
          </p:cNvSpPr>
          <p:nvPr/>
        </p:nvSpPr>
        <p:spPr bwMode="auto">
          <a:xfrm flipH="1">
            <a:off x="7907338" y="5499100"/>
            <a:ext cx="65087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55" name="Line 90"/>
          <p:cNvSpPr>
            <a:spLocks noChangeShapeType="1"/>
          </p:cNvSpPr>
          <p:nvPr/>
        </p:nvSpPr>
        <p:spPr bwMode="auto">
          <a:xfrm flipH="1">
            <a:off x="7416800" y="5499100"/>
            <a:ext cx="65088" cy="285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56" name="Freeform 91"/>
          <p:cNvSpPr>
            <a:spLocks/>
          </p:cNvSpPr>
          <p:nvPr/>
        </p:nvSpPr>
        <p:spPr bwMode="auto">
          <a:xfrm>
            <a:off x="7178675" y="5446713"/>
            <a:ext cx="100013" cy="69850"/>
          </a:xfrm>
          <a:custGeom>
            <a:avLst/>
            <a:gdLst>
              <a:gd name="T0" fmla="*/ 23954135 w 98"/>
              <a:gd name="T1" fmla="*/ 13010725 h 75"/>
              <a:gd name="T2" fmla="*/ 20830260 w 98"/>
              <a:gd name="T3" fmla="*/ 15612873 h 75"/>
              <a:gd name="T4" fmla="*/ 18747337 w 98"/>
              <a:gd name="T5" fmla="*/ 16479944 h 75"/>
              <a:gd name="T6" fmla="*/ 10414620 w 98"/>
              <a:gd name="T7" fmla="*/ 23419306 h 75"/>
              <a:gd name="T8" fmla="*/ 6248771 w 98"/>
              <a:gd name="T9" fmla="*/ 25154379 h 75"/>
              <a:gd name="T10" fmla="*/ 3124896 w 98"/>
              <a:gd name="T11" fmla="*/ 27756523 h 75"/>
              <a:gd name="T12" fmla="*/ 0 w 98"/>
              <a:gd name="T13" fmla="*/ 29490665 h 75"/>
              <a:gd name="T14" fmla="*/ 8331695 w 98"/>
              <a:gd name="T15" fmla="*/ 58114260 h 75"/>
              <a:gd name="T16" fmla="*/ 55200031 w 98"/>
              <a:gd name="T17" fmla="*/ 64186565 h 75"/>
              <a:gd name="T18" fmla="*/ 101025377 w 98"/>
              <a:gd name="T19" fmla="*/ 51175829 h 75"/>
              <a:gd name="T20" fmla="*/ 101025377 w 98"/>
              <a:gd name="T21" fmla="*/ 26021450 h 75"/>
              <a:gd name="T22" fmla="*/ 69780509 w 98"/>
              <a:gd name="T23" fmla="*/ 0 h 75"/>
              <a:gd name="T24" fmla="*/ 23954135 w 98"/>
              <a:gd name="T25" fmla="*/ 13010725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75"/>
              <a:gd name="T41" fmla="*/ 98 w 98"/>
              <a:gd name="T42" fmla="*/ 75 h 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75">
                <a:moveTo>
                  <a:pt x="23" y="15"/>
                </a:moveTo>
                <a:lnTo>
                  <a:pt x="20" y="18"/>
                </a:lnTo>
                <a:lnTo>
                  <a:pt x="18" y="19"/>
                </a:lnTo>
                <a:lnTo>
                  <a:pt x="10" y="27"/>
                </a:lnTo>
                <a:lnTo>
                  <a:pt x="6" y="29"/>
                </a:lnTo>
                <a:lnTo>
                  <a:pt x="3" y="32"/>
                </a:lnTo>
                <a:lnTo>
                  <a:pt x="0" y="34"/>
                </a:lnTo>
                <a:lnTo>
                  <a:pt x="8" y="67"/>
                </a:lnTo>
                <a:lnTo>
                  <a:pt x="53" y="74"/>
                </a:lnTo>
                <a:lnTo>
                  <a:pt x="97" y="59"/>
                </a:lnTo>
                <a:lnTo>
                  <a:pt x="97" y="30"/>
                </a:lnTo>
                <a:lnTo>
                  <a:pt x="67" y="0"/>
                </a:lnTo>
                <a:lnTo>
                  <a:pt x="23" y="15"/>
                </a:lnTo>
              </a:path>
            </a:pathLst>
          </a:custGeom>
          <a:solidFill>
            <a:srgbClr val="969696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57" name="Rectangle 92"/>
          <p:cNvSpPr>
            <a:spLocks noChangeArrowheads="1"/>
          </p:cNvSpPr>
          <p:nvPr/>
        </p:nvSpPr>
        <p:spPr bwMode="auto">
          <a:xfrm>
            <a:off x="7235825" y="4703763"/>
            <a:ext cx="1017588" cy="309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en-US" sz="1600">
                <a:latin typeface="Times New Roman" pitchFamily="18" charset="0"/>
                <a:cs typeface="Arial" charset="0"/>
              </a:rPr>
              <a:t>Chippings</a:t>
            </a:r>
          </a:p>
        </p:txBody>
      </p:sp>
      <p:sp>
        <p:nvSpPr>
          <p:cNvPr id="4666458" name="Line 93"/>
          <p:cNvSpPr>
            <a:spLocks noChangeShapeType="1"/>
          </p:cNvSpPr>
          <p:nvPr/>
        </p:nvSpPr>
        <p:spPr bwMode="auto">
          <a:xfrm flipH="1">
            <a:off x="6591300" y="4872038"/>
            <a:ext cx="685800" cy="131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59" name="Line 94"/>
          <p:cNvSpPr>
            <a:spLocks noChangeShapeType="1"/>
          </p:cNvSpPr>
          <p:nvPr/>
        </p:nvSpPr>
        <p:spPr bwMode="auto">
          <a:xfrm>
            <a:off x="5265738" y="5226050"/>
            <a:ext cx="0" cy="19208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60" name="Line 95"/>
          <p:cNvSpPr>
            <a:spLocks noChangeShapeType="1"/>
          </p:cNvSpPr>
          <p:nvPr/>
        </p:nvSpPr>
        <p:spPr bwMode="auto">
          <a:xfrm>
            <a:off x="5707063" y="5226050"/>
            <a:ext cx="0" cy="1920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61" name="Line 96"/>
          <p:cNvSpPr>
            <a:spLocks noChangeShapeType="1"/>
          </p:cNvSpPr>
          <p:nvPr/>
        </p:nvSpPr>
        <p:spPr bwMode="auto">
          <a:xfrm flipH="1">
            <a:off x="5314950" y="4783138"/>
            <a:ext cx="98425" cy="192087"/>
          </a:xfrm>
          <a:prstGeom prst="line">
            <a:avLst/>
          </a:prstGeom>
          <a:noFill/>
          <a:ln w="5080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62" name="Line 97"/>
          <p:cNvSpPr>
            <a:spLocks noChangeShapeType="1"/>
          </p:cNvSpPr>
          <p:nvPr/>
        </p:nvSpPr>
        <p:spPr bwMode="auto">
          <a:xfrm>
            <a:off x="5561013" y="4783138"/>
            <a:ext cx="96837" cy="192087"/>
          </a:xfrm>
          <a:prstGeom prst="line">
            <a:avLst/>
          </a:prstGeom>
          <a:noFill/>
          <a:ln w="5080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63" name="Line 98"/>
          <p:cNvSpPr>
            <a:spLocks noChangeShapeType="1"/>
          </p:cNvSpPr>
          <p:nvPr/>
        </p:nvSpPr>
        <p:spPr bwMode="auto">
          <a:xfrm>
            <a:off x="5314950" y="4606925"/>
            <a:ext cx="98425" cy="190500"/>
          </a:xfrm>
          <a:prstGeom prst="line">
            <a:avLst/>
          </a:prstGeom>
          <a:noFill/>
          <a:ln w="5080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64" name="Line 99"/>
          <p:cNvSpPr>
            <a:spLocks noChangeShapeType="1"/>
          </p:cNvSpPr>
          <p:nvPr/>
        </p:nvSpPr>
        <p:spPr bwMode="auto">
          <a:xfrm flipH="1">
            <a:off x="5561013" y="4562475"/>
            <a:ext cx="96837" cy="220663"/>
          </a:xfrm>
          <a:prstGeom prst="line">
            <a:avLst/>
          </a:prstGeom>
          <a:noFill/>
          <a:ln w="5080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65" name="Line 100"/>
          <p:cNvSpPr>
            <a:spLocks noChangeShapeType="1"/>
          </p:cNvSpPr>
          <p:nvPr/>
        </p:nvSpPr>
        <p:spPr bwMode="auto">
          <a:xfrm>
            <a:off x="5314950" y="4384675"/>
            <a:ext cx="0" cy="222250"/>
          </a:xfrm>
          <a:prstGeom prst="line">
            <a:avLst/>
          </a:prstGeom>
          <a:noFill/>
          <a:ln w="5080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66" name="Line 101"/>
          <p:cNvSpPr>
            <a:spLocks noChangeShapeType="1"/>
          </p:cNvSpPr>
          <p:nvPr/>
        </p:nvSpPr>
        <p:spPr bwMode="auto">
          <a:xfrm>
            <a:off x="5657850" y="4384675"/>
            <a:ext cx="0" cy="236538"/>
          </a:xfrm>
          <a:prstGeom prst="line">
            <a:avLst/>
          </a:prstGeom>
          <a:noFill/>
          <a:ln w="5080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67" name="Line 102"/>
          <p:cNvSpPr>
            <a:spLocks noChangeShapeType="1"/>
          </p:cNvSpPr>
          <p:nvPr/>
        </p:nvSpPr>
        <p:spPr bwMode="auto">
          <a:xfrm flipH="1" flipV="1">
            <a:off x="5462588" y="4649788"/>
            <a:ext cx="57150" cy="523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68" name="Line 103"/>
          <p:cNvSpPr>
            <a:spLocks noChangeShapeType="1"/>
          </p:cNvSpPr>
          <p:nvPr/>
        </p:nvSpPr>
        <p:spPr bwMode="auto">
          <a:xfrm flipH="1">
            <a:off x="5508625" y="3933825"/>
            <a:ext cx="358775" cy="719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69" name="Line 104"/>
          <p:cNvSpPr>
            <a:spLocks noChangeShapeType="1"/>
          </p:cNvSpPr>
          <p:nvPr/>
        </p:nvSpPr>
        <p:spPr bwMode="auto">
          <a:xfrm>
            <a:off x="4873625" y="4960938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70" name="Line 105"/>
          <p:cNvSpPr>
            <a:spLocks noChangeShapeType="1"/>
          </p:cNvSpPr>
          <p:nvPr/>
        </p:nvSpPr>
        <p:spPr bwMode="auto">
          <a:xfrm>
            <a:off x="5953125" y="5003800"/>
            <a:ext cx="392113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71" name="Line 106"/>
          <p:cNvSpPr>
            <a:spLocks noChangeShapeType="1"/>
          </p:cNvSpPr>
          <p:nvPr/>
        </p:nvSpPr>
        <p:spPr bwMode="auto">
          <a:xfrm flipV="1">
            <a:off x="5953125" y="4960938"/>
            <a:ext cx="0" cy="42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72" name="Line 107"/>
          <p:cNvSpPr>
            <a:spLocks noChangeShapeType="1"/>
          </p:cNvSpPr>
          <p:nvPr/>
        </p:nvSpPr>
        <p:spPr bwMode="auto">
          <a:xfrm flipV="1">
            <a:off x="6345238" y="4251325"/>
            <a:ext cx="0" cy="752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73" name="Rectangle 108"/>
          <p:cNvSpPr>
            <a:spLocks noChangeArrowheads="1"/>
          </p:cNvSpPr>
          <p:nvPr/>
        </p:nvSpPr>
        <p:spPr bwMode="auto">
          <a:xfrm>
            <a:off x="5795963" y="3716338"/>
            <a:ext cx="1511300" cy="309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 eaLnBrk="0" hangingPunct="0">
              <a:lnSpc>
                <a:spcPct val="90000"/>
              </a:lnSpc>
            </a:pPr>
            <a:r>
              <a:rPr lang="en-US" sz="1600">
                <a:latin typeface="Times New Roman" pitchFamily="18" charset="0"/>
                <a:cs typeface="Arial" charset="0"/>
              </a:rPr>
              <a:t>Chopped fibres</a:t>
            </a:r>
          </a:p>
        </p:txBody>
      </p:sp>
      <p:sp>
        <p:nvSpPr>
          <p:cNvPr id="4666474" name="Rectangle 109"/>
          <p:cNvSpPr>
            <a:spLocks noChangeArrowheads="1"/>
          </p:cNvSpPr>
          <p:nvPr/>
        </p:nvSpPr>
        <p:spPr bwMode="auto">
          <a:xfrm>
            <a:off x="2987675" y="5805488"/>
            <a:ext cx="2089150" cy="322262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 eaLnBrk="0" hangingPunct="0">
              <a:lnSpc>
                <a:spcPct val="90000"/>
              </a:lnSpc>
            </a:pPr>
            <a:r>
              <a:rPr lang="en-US" sz="1600">
                <a:latin typeface="Times New Roman" pitchFamily="18" charset="0"/>
                <a:cs typeface="Arial" charset="0"/>
              </a:rPr>
              <a:t>First layer of emulsion</a:t>
            </a:r>
          </a:p>
        </p:txBody>
      </p:sp>
      <p:sp>
        <p:nvSpPr>
          <p:cNvPr id="4666475" name="Line 110"/>
          <p:cNvSpPr>
            <a:spLocks noChangeShapeType="1"/>
          </p:cNvSpPr>
          <p:nvPr/>
        </p:nvSpPr>
        <p:spPr bwMode="auto">
          <a:xfrm flipV="1">
            <a:off x="4775200" y="5535613"/>
            <a:ext cx="295275" cy="26511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76" name="Line 111"/>
          <p:cNvSpPr>
            <a:spLocks noChangeShapeType="1"/>
          </p:cNvSpPr>
          <p:nvPr/>
        </p:nvSpPr>
        <p:spPr bwMode="auto">
          <a:xfrm flipH="1" flipV="1">
            <a:off x="5854700" y="5535613"/>
            <a:ext cx="342900" cy="26511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77" name="Line 112"/>
          <p:cNvSpPr>
            <a:spLocks noChangeShapeType="1"/>
          </p:cNvSpPr>
          <p:nvPr/>
        </p:nvSpPr>
        <p:spPr bwMode="auto">
          <a:xfrm>
            <a:off x="5511800" y="5446713"/>
            <a:ext cx="31750" cy="30162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78" name="Line 113"/>
          <p:cNvSpPr>
            <a:spLocks noChangeShapeType="1"/>
          </p:cNvSpPr>
          <p:nvPr/>
        </p:nvSpPr>
        <p:spPr bwMode="auto">
          <a:xfrm>
            <a:off x="5413375" y="5446713"/>
            <a:ext cx="33338" cy="30162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79" name="Line 114"/>
          <p:cNvSpPr>
            <a:spLocks noChangeShapeType="1"/>
          </p:cNvSpPr>
          <p:nvPr/>
        </p:nvSpPr>
        <p:spPr bwMode="auto">
          <a:xfrm>
            <a:off x="5511800" y="5357813"/>
            <a:ext cx="31750" cy="30162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80" name="Line 115"/>
          <p:cNvSpPr>
            <a:spLocks noChangeShapeType="1"/>
          </p:cNvSpPr>
          <p:nvPr/>
        </p:nvSpPr>
        <p:spPr bwMode="auto">
          <a:xfrm flipH="1">
            <a:off x="5561013" y="5357813"/>
            <a:ext cx="65087" cy="30162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81" name="Line 116"/>
          <p:cNvSpPr>
            <a:spLocks noChangeShapeType="1"/>
          </p:cNvSpPr>
          <p:nvPr/>
        </p:nvSpPr>
        <p:spPr bwMode="auto">
          <a:xfrm flipH="1">
            <a:off x="5364163" y="5357813"/>
            <a:ext cx="65087" cy="30162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82" name="Line 117"/>
          <p:cNvSpPr>
            <a:spLocks noChangeShapeType="1"/>
          </p:cNvSpPr>
          <p:nvPr/>
        </p:nvSpPr>
        <p:spPr bwMode="auto">
          <a:xfrm flipH="1">
            <a:off x="4021138" y="2924175"/>
            <a:ext cx="2208212" cy="0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83" name="Rectangle 118"/>
          <p:cNvSpPr>
            <a:spLocks noChangeArrowheads="1"/>
          </p:cNvSpPr>
          <p:nvPr/>
        </p:nvSpPr>
        <p:spPr bwMode="auto">
          <a:xfrm>
            <a:off x="4916488" y="4654550"/>
            <a:ext cx="98425" cy="574675"/>
          </a:xfrm>
          <a:prstGeom prst="rect">
            <a:avLst/>
          </a:prstGeom>
          <a:solidFill>
            <a:srgbClr val="BFBFBF"/>
          </a:solidFill>
          <a:ln w="396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84" name="Rectangle 119"/>
          <p:cNvSpPr>
            <a:spLocks noChangeArrowheads="1"/>
          </p:cNvSpPr>
          <p:nvPr/>
        </p:nvSpPr>
        <p:spPr bwMode="auto">
          <a:xfrm>
            <a:off x="5019675" y="4730750"/>
            <a:ext cx="192088" cy="173038"/>
          </a:xfrm>
          <a:prstGeom prst="rect">
            <a:avLst/>
          </a:prstGeom>
          <a:solidFill>
            <a:srgbClr val="BFBFBF"/>
          </a:solidFill>
          <a:ln w="396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20"/>
          <p:cNvGrpSpPr>
            <a:grpSpLocks/>
          </p:cNvGrpSpPr>
          <p:nvPr/>
        </p:nvGrpSpPr>
        <p:grpSpPr bwMode="auto">
          <a:xfrm>
            <a:off x="3851275" y="4724400"/>
            <a:ext cx="865188" cy="792163"/>
            <a:chOff x="1106" y="2710"/>
            <a:chExt cx="869" cy="883"/>
          </a:xfrm>
        </p:grpSpPr>
        <p:sp>
          <p:nvSpPr>
            <p:cNvPr id="4666517" name="Oval 121"/>
            <p:cNvSpPr>
              <a:spLocks noChangeArrowheads="1"/>
            </p:cNvSpPr>
            <p:nvPr/>
          </p:nvSpPr>
          <p:spPr bwMode="auto">
            <a:xfrm>
              <a:off x="1106" y="2710"/>
              <a:ext cx="869" cy="883"/>
            </a:xfrm>
            <a:prstGeom prst="ellipse">
              <a:avLst/>
            </a:pr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122"/>
            <p:cNvGrpSpPr>
              <a:grpSpLocks/>
            </p:cNvGrpSpPr>
            <p:nvPr/>
          </p:nvGrpSpPr>
          <p:grpSpPr bwMode="auto">
            <a:xfrm>
              <a:off x="1279" y="2886"/>
              <a:ext cx="524" cy="531"/>
              <a:chOff x="1279" y="2886"/>
              <a:chExt cx="524" cy="531"/>
            </a:xfrm>
          </p:grpSpPr>
          <p:grpSp>
            <p:nvGrpSpPr>
              <p:cNvPr id="4" name="Group 123"/>
              <p:cNvGrpSpPr>
                <a:grpSpLocks/>
              </p:cNvGrpSpPr>
              <p:nvPr/>
            </p:nvGrpSpPr>
            <p:grpSpPr bwMode="auto">
              <a:xfrm>
                <a:off x="1279" y="2886"/>
                <a:ext cx="524" cy="531"/>
                <a:chOff x="1279" y="2886"/>
                <a:chExt cx="524" cy="531"/>
              </a:xfrm>
            </p:grpSpPr>
            <p:grpSp>
              <p:nvGrpSpPr>
                <p:cNvPr id="5" name="Group 124"/>
                <p:cNvGrpSpPr>
                  <a:grpSpLocks/>
                </p:cNvGrpSpPr>
                <p:nvPr/>
              </p:nvGrpSpPr>
              <p:grpSpPr bwMode="auto">
                <a:xfrm>
                  <a:off x="1279" y="2886"/>
                  <a:ext cx="524" cy="531"/>
                  <a:chOff x="1279" y="2886"/>
                  <a:chExt cx="524" cy="531"/>
                </a:xfrm>
              </p:grpSpPr>
              <p:sp>
                <p:nvSpPr>
                  <p:cNvPr id="4666528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279" y="2886"/>
                    <a:ext cx="524" cy="53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396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66529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1337" y="2942"/>
                    <a:ext cx="410" cy="41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396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" name="Group 127"/>
                <p:cNvGrpSpPr>
                  <a:grpSpLocks/>
                </p:cNvGrpSpPr>
                <p:nvPr/>
              </p:nvGrpSpPr>
              <p:grpSpPr bwMode="auto">
                <a:xfrm>
                  <a:off x="1341" y="2948"/>
                  <a:ext cx="402" cy="406"/>
                  <a:chOff x="1341" y="2948"/>
                  <a:chExt cx="402" cy="406"/>
                </a:xfrm>
              </p:grpSpPr>
              <p:sp>
                <p:nvSpPr>
                  <p:cNvPr id="4666523" name="Freeform 128"/>
                  <p:cNvSpPr>
                    <a:spLocks/>
                  </p:cNvSpPr>
                  <p:nvPr/>
                </p:nvSpPr>
                <p:spPr bwMode="auto">
                  <a:xfrm>
                    <a:off x="1363" y="2961"/>
                    <a:ext cx="142" cy="161"/>
                  </a:xfrm>
                  <a:custGeom>
                    <a:avLst/>
                    <a:gdLst>
                      <a:gd name="T0" fmla="*/ 77 w 142"/>
                      <a:gd name="T1" fmla="*/ 0 h 161"/>
                      <a:gd name="T2" fmla="*/ 142 w 142"/>
                      <a:gd name="T3" fmla="*/ 136 h 161"/>
                      <a:gd name="T4" fmla="*/ 117 w 142"/>
                      <a:gd name="T5" fmla="*/ 161 h 161"/>
                      <a:gd name="T6" fmla="*/ 0 w 142"/>
                      <a:gd name="T7" fmla="*/ 80 h 161"/>
                      <a:gd name="T8" fmla="*/ 24 w 142"/>
                      <a:gd name="T9" fmla="*/ 49 h 161"/>
                      <a:gd name="T10" fmla="*/ 46 w 142"/>
                      <a:gd name="T11" fmla="*/ 25 h 161"/>
                      <a:gd name="T12" fmla="*/ 77 w 142"/>
                      <a:gd name="T13" fmla="*/ 0 h 16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42"/>
                      <a:gd name="T22" fmla="*/ 0 h 161"/>
                      <a:gd name="T23" fmla="*/ 142 w 142"/>
                      <a:gd name="T24" fmla="*/ 161 h 16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42" h="161">
                        <a:moveTo>
                          <a:pt x="77" y="0"/>
                        </a:moveTo>
                        <a:lnTo>
                          <a:pt x="142" y="136"/>
                        </a:lnTo>
                        <a:lnTo>
                          <a:pt x="117" y="161"/>
                        </a:lnTo>
                        <a:lnTo>
                          <a:pt x="0" y="80"/>
                        </a:lnTo>
                        <a:lnTo>
                          <a:pt x="24" y="49"/>
                        </a:lnTo>
                        <a:lnTo>
                          <a:pt x="46" y="25"/>
                        </a:lnTo>
                        <a:lnTo>
                          <a:pt x="7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66524" name="Freeform 129"/>
                  <p:cNvSpPr>
                    <a:spLocks/>
                  </p:cNvSpPr>
                  <p:nvPr/>
                </p:nvSpPr>
                <p:spPr bwMode="auto">
                  <a:xfrm>
                    <a:off x="1548" y="2948"/>
                    <a:ext cx="137" cy="155"/>
                  </a:xfrm>
                  <a:custGeom>
                    <a:avLst/>
                    <a:gdLst>
                      <a:gd name="T0" fmla="*/ 41 w 137"/>
                      <a:gd name="T1" fmla="*/ 0 h 155"/>
                      <a:gd name="T2" fmla="*/ 0 w 137"/>
                      <a:gd name="T3" fmla="*/ 140 h 155"/>
                      <a:gd name="T4" fmla="*/ 34 w 137"/>
                      <a:gd name="T5" fmla="*/ 155 h 155"/>
                      <a:gd name="T6" fmla="*/ 137 w 137"/>
                      <a:gd name="T7" fmla="*/ 56 h 155"/>
                      <a:gd name="T8" fmla="*/ 115 w 137"/>
                      <a:gd name="T9" fmla="*/ 35 h 155"/>
                      <a:gd name="T10" fmla="*/ 93 w 137"/>
                      <a:gd name="T11" fmla="*/ 19 h 155"/>
                      <a:gd name="T12" fmla="*/ 41 w 137"/>
                      <a:gd name="T13" fmla="*/ 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37"/>
                      <a:gd name="T22" fmla="*/ 0 h 155"/>
                      <a:gd name="T23" fmla="*/ 137 w 137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37" h="155">
                        <a:moveTo>
                          <a:pt x="41" y="0"/>
                        </a:moveTo>
                        <a:lnTo>
                          <a:pt x="0" y="140"/>
                        </a:lnTo>
                        <a:lnTo>
                          <a:pt x="34" y="155"/>
                        </a:lnTo>
                        <a:lnTo>
                          <a:pt x="137" y="56"/>
                        </a:lnTo>
                        <a:lnTo>
                          <a:pt x="115" y="35"/>
                        </a:lnTo>
                        <a:lnTo>
                          <a:pt x="93" y="19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66525" name="Freeform 130"/>
                  <p:cNvSpPr>
                    <a:spLocks/>
                  </p:cNvSpPr>
                  <p:nvPr/>
                </p:nvSpPr>
                <p:spPr bwMode="auto">
                  <a:xfrm>
                    <a:off x="1341" y="3159"/>
                    <a:ext cx="149" cy="118"/>
                  </a:xfrm>
                  <a:custGeom>
                    <a:avLst/>
                    <a:gdLst>
                      <a:gd name="T0" fmla="*/ 127 w 149"/>
                      <a:gd name="T1" fmla="*/ 0 h 118"/>
                      <a:gd name="T2" fmla="*/ 0 w 149"/>
                      <a:gd name="T3" fmla="*/ 31 h 118"/>
                      <a:gd name="T4" fmla="*/ 3 w 149"/>
                      <a:gd name="T5" fmla="*/ 59 h 118"/>
                      <a:gd name="T6" fmla="*/ 15 w 149"/>
                      <a:gd name="T7" fmla="*/ 84 h 118"/>
                      <a:gd name="T8" fmla="*/ 34 w 149"/>
                      <a:gd name="T9" fmla="*/ 118 h 118"/>
                      <a:gd name="T10" fmla="*/ 149 w 149"/>
                      <a:gd name="T11" fmla="*/ 40 h 118"/>
                      <a:gd name="T12" fmla="*/ 127 w 149"/>
                      <a:gd name="T13" fmla="*/ 0 h 11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49"/>
                      <a:gd name="T22" fmla="*/ 0 h 118"/>
                      <a:gd name="T23" fmla="*/ 149 w 149"/>
                      <a:gd name="T24" fmla="*/ 118 h 11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49" h="118">
                        <a:moveTo>
                          <a:pt x="127" y="0"/>
                        </a:moveTo>
                        <a:lnTo>
                          <a:pt x="0" y="31"/>
                        </a:lnTo>
                        <a:lnTo>
                          <a:pt x="3" y="59"/>
                        </a:lnTo>
                        <a:lnTo>
                          <a:pt x="15" y="84"/>
                        </a:lnTo>
                        <a:lnTo>
                          <a:pt x="34" y="118"/>
                        </a:lnTo>
                        <a:lnTo>
                          <a:pt x="149" y="40"/>
                        </a:lnTo>
                        <a:lnTo>
                          <a:pt x="12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66526" name="Freeform 131"/>
                  <p:cNvSpPr>
                    <a:spLocks/>
                  </p:cNvSpPr>
                  <p:nvPr/>
                </p:nvSpPr>
                <p:spPr bwMode="auto">
                  <a:xfrm>
                    <a:off x="1505" y="3215"/>
                    <a:ext cx="115" cy="139"/>
                  </a:xfrm>
                  <a:custGeom>
                    <a:avLst/>
                    <a:gdLst>
                      <a:gd name="T0" fmla="*/ 22 w 115"/>
                      <a:gd name="T1" fmla="*/ 3 h 139"/>
                      <a:gd name="T2" fmla="*/ 0 w 115"/>
                      <a:gd name="T3" fmla="*/ 139 h 139"/>
                      <a:gd name="T4" fmla="*/ 40 w 115"/>
                      <a:gd name="T5" fmla="*/ 139 h 139"/>
                      <a:gd name="T6" fmla="*/ 77 w 115"/>
                      <a:gd name="T7" fmla="*/ 133 h 139"/>
                      <a:gd name="T8" fmla="*/ 115 w 115"/>
                      <a:gd name="T9" fmla="*/ 124 h 139"/>
                      <a:gd name="T10" fmla="*/ 53 w 115"/>
                      <a:gd name="T11" fmla="*/ 0 h 139"/>
                      <a:gd name="T12" fmla="*/ 22 w 115"/>
                      <a:gd name="T13" fmla="*/ 3 h 13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15"/>
                      <a:gd name="T22" fmla="*/ 0 h 139"/>
                      <a:gd name="T23" fmla="*/ 115 w 115"/>
                      <a:gd name="T24" fmla="*/ 139 h 13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15" h="139">
                        <a:moveTo>
                          <a:pt x="22" y="3"/>
                        </a:moveTo>
                        <a:lnTo>
                          <a:pt x="0" y="139"/>
                        </a:lnTo>
                        <a:lnTo>
                          <a:pt x="40" y="139"/>
                        </a:lnTo>
                        <a:lnTo>
                          <a:pt x="77" y="133"/>
                        </a:lnTo>
                        <a:lnTo>
                          <a:pt x="115" y="124"/>
                        </a:lnTo>
                        <a:lnTo>
                          <a:pt x="53" y="0"/>
                        </a:lnTo>
                        <a:lnTo>
                          <a:pt x="22" y="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66527" name="Freeform 132"/>
                  <p:cNvSpPr>
                    <a:spLocks/>
                  </p:cNvSpPr>
                  <p:nvPr/>
                </p:nvSpPr>
                <p:spPr bwMode="auto">
                  <a:xfrm>
                    <a:off x="1601" y="3141"/>
                    <a:ext cx="142" cy="99"/>
                  </a:xfrm>
                  <a:custGeom>
                    <a:avLst/>
                    <a:gdLst>
                      <a:gd name="T0" fmla="*/ 0 w 142"/>
                      <a:gd name="T1" fmla="*/ 46 h 99"/>
                      <a:gd name="T2" fmla="*/ 124 w 142"/>
                      <a:gd name="T3" fmla="*/ 99 h 99"/>
                      <a:gd name="T4" fmla="*/ 133 w 142"/>
                      <a:gd name="T5" fmla="*/ 68 h 99"/>
                      <a:gd name="T6" fmla="*/ 139 w 142"/>
                      <a:gd name="T7" fmla="*/ 37 h 99"/>
                      <a:gd name="T8" fmla="*/ 142 w 142"/>
                      <a:gd name="T9" fmla="*/ 0 h 99"/>
                      <a:gd name="T10" fmla="*/ 6 w 142"/>
                      <a:gd name="T11" fmla="*/ 3 h 99"/>
                      <a:gd name="T12" fmla="*/ 0 w 142"/>
                      <a:gd name="T13" fmla="*/ 46 h 9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42"/>
                      <a:gd name="T22" fmla="*/ 0 h 99"/>
                      <a:gd name="T23" fmla="*/ 142 w 142"/>
                      <a:gd name="T24" fmla="*/ 99 h 9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42" h="99">
                        <a:moveTo>
                          <a:pt x="0" y="46"/>
                        </a:moveTo>
                        <a:lnTo>
                          <a:pt x="124" y="99"/>
                        </a:lnTo>
                        <a:lnTo>
                          <a:pt x="133" y="68"/>
                        </a:lnTo>
                        <a:lnTo>
                          <a:pt x="139" y="37"/>
                        </a:lnTo>
                        <a:lnTo>
                          <a:pt x="142" y="0"/>
                        </a:lnTo>
                        <a:lnTo>
                          <a:pt x="6" y="3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666520" name="Oval 133"/>
              <p:cNvSpPr>
                <a:spLocks noChangeArrowheads="1"/>
              </p:cNvSpPr>
              <p:nvPr/>
            </p:nvSpPr>
            <p:spPr bwMode="auto">
              <a:xfrm>
                <a:off x="1474" y="3087"/>
                <a:ext cx="130" cy="131"/>
              </a:xfrm>
              <a:prstGeom prst="ellipse">
                <a:avLst/>
              </a:prstGeom>
              <a:solidFill>
                <a:srgbClr val="808080"/>
              </a:solidFill>
              <a:ln w="396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666486" name="Rectangle 134"/>
          <p:cNvSpPr>
            <a:spLocks noChangeArrowheads="1"/>
          </p:cNvSpPr>
          <p:nvPr/>
        </p:nvSpPr>
        <p:spPr bwMode="auto">
          <a:xfrm>
            <a:off x="3743325" y="4584700"/>
            <a:ext cx="92075" cy="542925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87" name="Rectangle 135"/>
          <p:cNvSpPr>
            <a:spLocks noChangeArrowheads="1"/>
          </p:cNvSpPr>
          <p:nvPr/>
        </p:nvSpPr>
        <p:spPr bwMode="auto">
          <a:xfrm>
            <a:off x="4716463" y="4584700"/>
            <a:ext cx="93662" cy="542925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88" name="Rectangle 136"/>
          <p:cNvSpPr>
            <a:spLocks noChangeArrowheads="1"/>
          </p:cNvSpPr>
          <p:nvPr/>
        </p:nvSpPr>
        <p:spPr bwMode="auto">
          <a:xfrm>
            <a:off x="2352675" y="4249738"/>
            <a:ext cx="2571750" cy="417512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137"/>
          <p:cNvGrpSpPr>
            <a:grpSpLocks/>
          </p:cNvGrpSpPr>
          <p:nvPr/>
        </p:nvGrpSpPr>
        <p:grpSpPr bwMode="auto">
          <a:xfrm>
            <a:off x="2444750" y="4291013"/>
            <a:ext cx="2387600" cy="250825"/>
            <a:chOff x="1179" y="2251"/>
            <a:chExt cx="1678" cy="272"/>
          </a:xfrm>
        </p:grpSpPr>
        <p:sp>
          <p:nvSpPr>
            <p:cNvPr id="4666514" name="Rectangle 138"/>
            <p:cNvSpPr>
              <a:spLocks noChangeArrowheads="1"/>
            </p:cNvSpPr>
            <p:nvPr/>
          </p:nvSpPr>
          <p:spPr bwMode="auto">
            <a:xfrm>
              <a:off x="2359" y="2251"/>
              <a:ext cx="498" cy="272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6515" name="Rectangle 139"/>
            <p:cNvSpPr>
              <a:spLocks noChangeArrowheads="1"/>
            </p:cNvSpPr>
            <p:nvPr/>
          </p:nvSpPr>
          <p:spPr bwMode="auto">
            <a:xfrm>
              <a:off x="1769" y="2251"/>
              <a:ext cx="498" cy="272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6516" name="Rectangle 140"/>
            <p:cNvSpPr>
              <a:spLocks noChangeArrowheads="1"/>
            </p:cNvSpPr>
            <p:nvPr/>
          </p:nvSpPr>
          <p:spPr bwMode="auto">
            <a:xfrm>
              <a:off x="1179" y="2251"/>
              <a:ext cx="498" cy="272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66490" name="AutoShape 141"/>
          <p:cNvSpPr>
            <a:spLocks noChangeArrowheads="1"/>
          </p:cNvSpPr>
          <p:nvPr/>
        </p:nvSpPr>
        <p:spPr bwMode="auto">
          <a:xfrm>
            <a:off x="2398713" y="4710113"/>
            <a:ext cx="463550" cy="458787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91" name="Rectangle 142"/>
          <p:cNvSpPr>
            <a:spLocks noChangeArrowheads="1"/>
          </p:cNvSpPr>
          <p:nvPr/>
        </p:nvSpPr>
        <p:spPr bwMode="auto">
          <a:xfrm>
            <a:off x="2908300" y="4918075"/>
            <a:ext cx="417513" cy="84138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92" name="Rectangle 143"/>
          <p:cNvSpPr>
            <a:spLocks noChangeArrowheads="1"/>
          </p:cNvSpPr>
          <p:nvPr/>
        </p:nvSpPr>
        <p:spPr bwMode="auto">
          <a:xfrm>
            <a:off x="3001963" y="4710113"/>
            <a:ext cx="230187" cy="166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93" name="Rectangle 144"/>
          <p:cNvSpPr>
            <a:spLocks noChangeArrowheads="1"/>
          </p:cNvSpPr>
          <p:nvPr/>
        </p:nvSpPr>
        <p:spPr bwMode="auto">
          <a:xfrm>
            <a:off x="3325813" y="4667250"/>
            <a:ext cx="47625" cy="460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94" name="Rectangle 145"/>
          <p:cNvSpPr>
            <a:spLocks noChangeArrowheads="1"/>
          </p:cNvSpPr>
          <p:nvPr/>
        </p:nvSpPr>
        <p:spPr bwMode="auto">
          <a:xfrm>
            <a:off x="3695700" y="4667250"/>
            <a:ext cx="47625" cy="460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495" name="Line 146"/>
          <p:cNvSpPr>
            <a:spLocks noChangeShapeType="1"/>
          </p:cNvSpPr>
          <p:nvPr/>
        </p:nvSpPr>
        <p:spPr bwMode="auto">
          <a:xfrm>
            <a:off x="3373438" y="5127625"/>
            <a:ext cx="323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96" name="Line 147"/>
          <p:cNvSpPr>
            <a:spLocks noChangeShapeType="1"/>
          </p:cNvSpPr>
          <p:nvPr/>
        </p:nvSpPr>
        <p:spPr bwMode="auto">
          <a:xfrm>
            <a:off x="3373438" y="4918075"/>
            <a:ext cx="323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97" name="Line 148"/>
          <p:cNvSpPr>
            <a:spLocks noChangeShapeType="1"/>
          </p:cNvSpPr>
          <p:nvPr/>
        </p:nvSpPr>
        <p:spPr bwMode="auto">
          <a:xfrm>
            <a:off x="3373438" y="4710113"/>
            <a:ext cx="323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98" name="Freeform 149"/>
          <p:cNvSpPr>
            <a:spLocks/>
          </p:cNvSpPr>
          <p:nvPr/>
        </p:nvSpPr>
        <p:spPr bwMode="auto">
          <a:xfrm>
            <a:off x="1616075" y="3854450"/>
            <a:ext cx="714375" cy="869950"/>
          </a:xfrm>
          <a:custGeom>
            <a:avLst/>
            <a:gdLst>
              <a:gd name="T0" fmla="*/ 5040313 w 450"/>
              <a:gd name="T1" fmla="*/ 1504598482 h 503"/>
              <a:gd name="T2" fmla="*/ 1134070402 w 450"/>
              <a:gd name="T3" fmla="*/ 1501606408 h 503"/>
              <a:gd name="T4" fmla="*/ 1134070402 w 450"/>
              <a:gd name="T5" fmla="*/ 287159637 h 503"/>
              <a:gd name="T6" fmla="*/ 882054845 w 450"/>
              <a:gd name="T7" fmla="*/ 0 h 503"/>
              <a:gd name="T8" fmla="*/ 267136589 w 450"/>
              <a:gd name="T9" fmla="*/ 0 h 503"/>
              <a:gd name="T10" fmla="*/ 0 w 450"/>
              <a:gd name="T11" fmla="*/ 299124474 h 503"/>
              <a:gd name="T12" fmla="*/ 5040313 w 450"/>
              <a:gd name="T13" fmla="*/ 1504598482 h 5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0"/>
              <a:gd name="T22" fmla="*/ 0 h 503"/>
              <a:gd name="T23" fmla="*/ 450 w 450"/>
              <a:gd name="T24" fmla="*/ 503 h 5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0" h="503">
                <a:moveTo>
                  <a:pt x="2" y="503"/>
                </a:moveTo>
                <a:lnTo>
                  <a:pt x="450" y="502"/>
                </a:lnTo>
                <a:lnTo>
                  <a:pt x="450" y="96"/>
                </a:lnTo>
                <a:lnTo>
                  <a:pt x="350" y="0"/>
                </a:lnTo>
                <a:lnTo>
                  <a:pt x="106" y="0"/>
                </a:lnTo>
                <a:lnTo>
                  <a:pt x="0" y="100"/>
                </a:lnTo>
                <a:lnTo>
                  <a:pt x="2" y="503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499" name="Rectangle 150"/>
          <p:cNvSpPr>
            <a:spLocks noChangeArrowheads="1"/>
          </p:cNvSpPr>
          <p:nvPr/>
        </p:nvSpPr>
        <p:spPr bwMode="auto">
          <a:xfrm>
            <a:off x="1835150" y="4005263"/>
            <a:ext cx="288925" cy="215900"/>
          </a:xfrm>
          <a:prstGeom prst="rect">
            <a:avLst/>
          </a:prstGeom>
          <a:solidFill>
            <a:srgbClr val="4D4D4D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500" name="AutoShape 151"/>
          <p:cNvSpPr>
            <a:spLocks noChangeArrowheads="1"/>
          </p:cNvSpPr>
          <p:nvPr/>
        </p:nvSpPr>
        <p:spPr bwMode="auto">
          <a:xfrm>
            <a:off x="1692275" y="4797425"/>
            <a:ext cx="647700" cy="287338"/>
          </a:xfrm>
          <a:prstGeom prst="flowChartAlternateProcess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501" name="Oval 152"/>
          <p:cNvSpPr>
            <a:spLocks noChangeArrowheads="1"/>
          </p:cNvSpPr>
          <p:nvPr/>
        </p:nvSpPr>
        <p:spPr bwMode="auto">
          <a:xfrm>
            <a:off x="2051050" y="3573463"/>
            <a:ext cx="217488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502" name="Rectangle 153"/>
          <p:cNvSpPr>
            <a:spLocks noChangeArrowheads="1"/>
          </p:cNvSpPr>
          <p:nvPr/>
        </p:nvSpPr>
        <p:spPr bwMode="auto">
          <a:xfrm>
            <a:off x="2124075" y="3068638"/>
            <a:ext cx="71438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503" name="Freeform 154"/>
          <p:cNvSpPr>
            <a:spLocks/>
          </p:cNvSpPr>
          <p:nvPr/>
        </p:nvSpPr>
        <p:spPr bwMode="auto">
          <a:xfrm>
            <a:off x="4067175" y="3281363"/>
            <a:ext cx="701675" cy="579437"/>
          </a:xfrm>
          <a:custGeom>
            <a:avLst/>
            <a:gdLst>
              <a:gd name="T0" fmla="*/ 0 w 442"/>
              <a:gd name="T1" fmla="*/ 919855533 h 365"/>
              <a:gd name="T2" fmla="*/ 274697848 w 442"/>
              <a:gd name="T3" fmla="*/ 453627780 h 365"/>
              <a:gd name="T4" fmla="*/ 531753814 w 442"/>
              <a:gd name="T5" fmla="*/ 32761211 h 365"/>
              <a:gd name="T6" fmla="*/ 1113909152 w 442"/>
              <a:gd name="T7" fmla="*/ 0 h 365"/>
              <a:gd name="T8" fmla="*/ 0 60000 65536"/>
              <a:gd name="T9" fmla="*/ 0 60000 65536"/>
              <a:gd name="T10" fmla="*/ 0 60000 65536"/>
              <a:gd name="T11" fmla="*/ 0 60000 65536"/>
              <a:gd name="T12" fmla="*/ 0 w 442"/>
              <a:gd name="T13" fmla="*/ 0 h 365"/>
              <a:gd name="T14" fmla="*/ 442 w 442"/>
              <a:gd name="T15" fmla="*/ 365 h 3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2" h="365">
                <a:moveTo>
                  <a:pt x="0" y="365"/>
                </a:moveTo>
                <a:lnTo>
                  <a:pt x="109" y="180"/>
                </a:lnTo>
                <a:lnTo>
                  <a:pt x="211" y="13"/>
                </a:lnTo>
                <a:lnTo>
                  <a:pt x="442" y="0"/>
                </a:lnTo>
              </a:path>
            </a:pathLst>
          </a:custGeom>
          <a:noFill/>
          <a:ln w="25400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504" name="Rectangle 155" descr="Dark horizontal"/>
          <p:cNvSpPr>
            <a:spLocks noChangeArrowheads="1"/>
          </p:cNvSpPr>
          <p:nvPr/>
        </p:nvSpPr>
        <p:spPr bwMode="auto">
          <a:xfrm>
            <a:off x="3995738" y="3860800"/>
            <a:ext cx="287337" cy="320675"/>
          </a:xfrm>
          <a:prstGeom prst="rect">
            <a:avLst/>
          </a:prstGeom>
          <a:pattFill prst="dkHorz">
            <a:fgClr>
              <a:srgbClr val="FFFFFF"/>
            </a:fgClr>
            <a:bgClr>
              <a:schemeClr val="folHlink"/>
            </a:bgClr>
          </a:patt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505" name="Rectangle 156" descr="Dark horizontal"/>
          <p:cNvSpPr>
            <a:spLocks noChangeArrowheads="1"/>
          </p:cNvSpPr>
          <p:nvPr/>
        </p:nvSpPr>
        <p:spPr bwMode="auto">
          <a:xfrm>
            <a:off x="3635375" y="3860800"/>
            <a:ext cx="287338" cy="320675"/>
          </a:xfrm>
          <a:prstGeom prst="rect">
            <a:avLst/>
          </a:prstGeom>
          <a:pattFill prst="dkHorz">
            <a:fgClr>
              <a:srgbClr val="FFFFFF"/>
            </a:fgClr>
            <a:bgClr>
              <a:schemeClr val="folHlink"/>
            </a:bgClr>
          </a:patt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506" name="Rectangle 157" descr="Dark horizontal"/>
          <p:cNvSpPr>
            <a:spLocks noChangeArrowheads="1"/>
          </p:cNvSpPr>
          <p:nvPr/>
        </p:nvSpPr>
        <p:spPr bwMode="auto">
          <a:xfrm>
            <a:off x="3276600" y="3860800"/>
            <a:ext cx="287338" cy="320675"/>
          </a:xfrm>
          <a:prstGeom prst="rect">
            <a:avLst/>
          </a:prstGeom>
          <a:pattFill prst="dkHorz">
            <a:fgClr>
              <a:srgbClr val="FFFFFF"/>
            </a:fgClr>
            <a:bgClr>
              <a:schemeClr val="folHlink"/>
            </a:bgClr>
          </a:patt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507" name="Rectangle 158" descr="Dark horizontal"/>
          <p:cNvSpPr>
            <a:spLocks noChangeArrowheads="1"/>
          </p:cNvSpPr>
          <p:nvPr/>
        </p:nvSpPr>
        <p:spPr bwMode="auto">
          <a:xfrm>
            <a:off x="2916238" y="3860800"/>
            <a:ext cx="287337" cy="320675"/>
          </a:xfrm>
          <a:prstGeom prst="rect">
            <a:avLst/>
          </a:prstGeom>
          <a:pattFill prst="dkHorz">
            <a:fgClr>
              <a:srgbClr val="FFFFFF"/>
            </a:fgClr>
            <a:bgClr>
              <a:schemeClr val="folHlink"/>
            </a:bgClr>
          </a:patt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508" name="Rectangle 159" descr="Dark horizontal"/>
          <p:cNvSpPr>
            <a:spLocks noChangeArrowheads="1"/>
          </p:cNvSpPr>
          <p:nvPr/>
        </p:nvSpPr>
        <p:spPr bwMode="auto">
          <a:xfrm>
            <a:off x="2555875" y="3860800"/>
            <a:ext cx="287338" cy="320675"/>
          </a:xfrm>
          <a:prstGeom prst="rect">
            <a:avLst/>
          </a:prstGeom>
          <a:pattFill prst="dkHorz">
            <a:fgClr>
              <a:srgbClr val="FFFFFF"/>
            </a:fgClr>
            <a:bgClr>
              <a:schemeClr val="folHlink"/>
            </a:bgClr>
          </a:patt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6509" name="Freeform 160"/>
          <p:cNvSpPr>
            <a:spLocks/>
          </p:cNvSpPr>
          <p:nvPr/>
        </p:nvSpPr>
        <p:spPr bwMode="auto">
          <a:xfrm>
            <a:off x="3708400" y="3281363"/>
            <a:ext cx="701675" cy="579437"/>
          </a:xfrm>
          <a:custGeom>
            <a:avLst/>
            <a:gdLst>
              <a:gd name="T0" fmla="*/ 0 w 442"/>
              <a:gd name="T1" fmla="*/ 919855533 h 365"/>
              <a:gd name="T2" fmla="*/ 274697848 w 442"/>
              <a:gd name="T3" fmla="*/ 453627780 h 365"/>
              <a:gd name="T4" fmla="*/ 531753814 w 442"/>
              <a:gd name="T5" fmla="*/ 32761211 h 365"/>
              <a:gd name="T6" fmla="*/ 1113909152 w 442"/>
              <a:gd name="T7" fmla="*/ 0 h 365"/>
              <a:gd name="T8" fmla="*/ 0 60000 65536"/>
              <a:gd name="T9" fmla="*/ 0 60000 65536"/>
              <a:gd name="T10" fmla="*/ 0 60000 65536"/>
              <a:gd name="T11" fmla="*/ 0 60000 65536"/>
              <a:gd name="T12" fmla="*/ 0 w 442"/>
              <a:gd name="T13" fmla="*/ 0 h 365"/>
              <a:gd name="T14" fmla="*/ 442 w 442"/>
              <a:gd name="T15" fmla="*/ 365 h 3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2" h="365">
                <a:moveTo>
                  <a:pt x="0" y="365"/>
                </a:moveTo>
                <a:lnTo>
                  <a:pt x="109" y="180"/>
                </a:lnTo>
                <a:lnTo>
                  <a:pt x="211" y="13"/>
                </a:lnTo>
                <a:lnTo>
                  <a:pt x="442" y="0"/>
                </a:lnTo>
              </a:path>
            </a:pathLst>
          </a:custGeom>
          <a:noFill/>
          <a:ln w="25400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510" name="Freeform 161"/>
          <p:cNvSpPr>
            <a:spLocks/>
          </p:cNvSpPr>
          <p:nvPr/>
        </p:nvSpPr>
        <p:spPr bwMode="auto">
          <a:xfrm>
            <a:off x="3348038" y="3284538"/>
            <a:ext cx="701675" cy="579437"/>
          </a:xfrm>
          <a:custGeom>
            <a:avLst/>
            <a:gdLst>
              <a:gd name="T0" fmla="*/ 0 w 442"/>
              <a:gd name="T1" fmla="*/ 919855533 h 365"/>
              <a:gd name="T2" fmla="*/ 274697848 w 442"/>
              <a:gd name="T3" fmla="*/ 453627780 h 365"/>
              <a:gd name="T4" fmla="*/ 531753814 w 442"/>
              <a:gd name="T5" fmla="*/ 32761211 h 365"/>
              <a:gd name="T6" fmla="*/ 1113909152 w 442"/>
              <a:gd name="T7" fmla="*/ 0 h 365"/>
              <a:gd name="T8" fmla="*/ 0 60000 65536"/>
              <a:gd name="T9" fmla="*/ 0 60000 65536"/>
              <a:gd name="T10" fmla="*/ 0 60000 65536"/>
              <a:gd name="T11" fmla="*/ 0 60000 65536"/>
              <a:gd name="T12" fmla="*/ 0 w 442"/>
              <a:gd name="T13" fmla="*/ 0 h 365"/>
              <a:gd name="T14" fmla="*/ 442 w 442"/>
              <a:gd name="T15" fmla="*/ 365 h 3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2" h="365">
                <a:moveTo>
                  <a:pt x="0" y="365"/>
                </a:moveTo>
                <a:lnTo>
                  <a:pt x="109" y="180"/>
                </a:lnTo>
                <a:lnTo>
                  <a:pt x="211" y="13"/>
                </a:lnTo>
                <a:lnTo>
                  <a:pt x="442" y="0"/>
                </a:lnTo>
              </a:path>
            </a:pathLst>
          </a:custGeom>
          <a:noFill/>
          <a:ln w="25400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511" name="Freeform 162"/>
          <p:cNvSpPr>
            <a:spLocks/>
          </p:cNvSpPr>
          <p:nvPr/>
        </p:nvSpPr>
        <p:spPr bwMode="auto">
          <a:xfrm>
            <a:off x="2987675" y="3284538"/>
            <a:ext cx="701675" cy="579437"/>
          </a:xfrm>
          <a:custGeom>
            <a:avLst/>
            <a:gdLst>
              <a:gd name="T0" fmla="*/ 0 w 442"/>
              <a:gd name="T1" fmla="*/ 919855533 h 365"/>
              <a:gd name="T2" fmla="*/ 274697848 w 442"/>
              <a:gd name="T3" fmla="*/ 453627780 h 365"/>
              <a:gd name="T4" fmla="*/ 531753814 w 442"/>
              <a:gd name="T5" fmla="*/ 32761211 h 365"/>
              <a:gd name="T6" fmla="*/ 1113909152 w 442"/>
              <a:gd name="T7" fmla="*/ 0 h 365"/>
              <a:gd name="T8" fmla="*/ 0 60000 65536"/>
              <a:gd name="T9" fmla="*/ 0 60000 65536"/>
              <a:gd name="T10" fmla="*/ 0 60000 65536"/>
              <a:gd name="T11" fmla="*/ 0 60000 65536"/>
              <a:gd name="T12" fmla="*/ 0 w 442"/>
              <a:gd name="T13" fmla="*/ 0 h 365"/>
              <a:gd name="T14" fmla="*/ 442 w 442"/>
              <a:gd name="T15" fmla="*/ 365 h 3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2" h="365">
                <a:moveTo>
                  <a:pt x="0" y="365"/>
                </a:moveTo>
                <a:lnTo>
                  <a:pt x="109" y="180"/>
                </a:lnTo>
                <a:lnTo>
                  <a:pt x="211" y="13"/>
                </a:lnTo>
                <a:lnTo>
                  <a:pt x="442" y="0"/>
                </a:lnTo>
              </a:path>
            </a:pathLst>
          </a:custGeom>
          <a:noFill/>
          <a:ln w="25400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512" name="Freeform 163"/>
          <p:cNvSpPr>
            <a:spLocks/>
          </p:cNvSpPr>
          <p:nvPr/>
        </p:nvSpPr>
        <p:spPr bwMode="auto">
          <a:xfrm>
            <a:off x="2627313" y="3284538"/>
            <a:ext cx="701675" cy="579437"/>
          </a:xfrm>
          <a:custGeom>
            <a:avLst/>
            <a:gdLst>
              <a:gd name="T0" fmla="*/ 0 w 442"/>
              <a:gd name="T1" fmla="*/ 919855533 h 365"/>
              <a:gd name="T2" fmla="*/ 274697848 w 442"/>
              <a:gd name="T3" fmla="*/ 453627780 h 365"/>
              <a:gd name="T4" fmla="*/ 531753814 w 442"/>
              <a:gd name="T5" fmla="*/ 32761211 h 365"/>
              <a:gd name="T6" fmla="*/ 1113909152 w 442"/>
              <a:gd name="T7" fmla="*/ 0 h 365"/>
              <a:gd name="T8" fmla="*/ 0 60000 65536"/>
              <a:gd name="T9" fmla="*/ 0 60000 65536"/>
              <a:gd name="T10" fmla="*/ 0 60000 65536"/>
              <a:gd name="T11" fmla="*/ 0 60000 65536"/>
              <a:gd name="T12" fmla="*/ 0 w 442"/>
              <a:gd name="T13" fmla="*/ 0 h 365"/>
              <a:gd name="T14" fmla="*/ 442 w 442"/>
              <a:gd name="T15" fmla="*/ 365 h 3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2" h="365">
                <a:moveTo>
                  <a:pt x="0" y="365"/>
                </a:moveTo>
                <a:lnTo>
                  <a:pt x="109" y="180"/>
                </a:lnTo>
                <a:lnTo>
                  <a:pt x="211" y="13"/>
                </a:lnTo>
                <a:lnTo>
                  <a:pt x="442" y="0"/>
                </a:lnTo>
              </a:path>
            </a:pathLst>
          </a:custGeom>
          <a:noFill/>
          <a:ln w="25400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6513" name="Rectangle 164"/>
          <p:cNvSpPr>
            <a:spLocks noChangeArrowheads="1"/>
          </p:cNvSpPr>
          <p:nvPr/>
        </p:nvSpPr>
        <p:spPr bwMode="auto">
          <a:xfrm>
            <a:off x="6084888" y="5805488"/>
            <a:ext cx="2447925" cy="322262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 eaLnBrk="0" hangingPunct="0">
              <a:lnSpc>
                <a:spcPct val="90000"/>
              </a:lnSpc>
            </a:pPr>
            <a:r>
              <a:rPr lang="en-US" sz="1600">
                <a:latin typeface="Times New Roman" pitchFamily="18" charset="0"/>
                <a:cs typeface="Arial" charset="0"/>
              </a:rPr>
              <a:t>Second layer of emulsion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cdechkoff\Desktop\Chip 2012\Provost\Edit\Provost No. 52-20120912-00196.jpg"/>
          <p:cNvPicPr>
            <a:picLocks noChangeAspect="1" noChangeArrowheads="1"/>
          </p:cNvPicPr>
          <p:nvPr/>
        </p:nvPicPr>
        <p:blipFill>
          <a:blip r:embed="rId3" cstate="print"/>
          <a:srcRect b="19540"/>
          <a:stretch>
            <a:fillRect/>
          </a:stretch>
        </p:blipFill>
        <p:spPr bwMode="auto">
          <a:xfrm>
            <a:off x="152400" y="1371600"/>
            <a:ext cx="8839200" cy="5334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3800" dirty="0" err="1" smtClean="0"/>
              <a:t>Fibre</a:t>
            </a:r>
            <a:r>
              <a:rPr lang="en-US" sz="3800" dirty="0" smtClean="0"/>
              <a:t> Option</a:t>
            </a:r>
            <a:endParaRPr lang="en-US" sz="3800" dirty="0"/>
          </a:p>
        </p:txBody>
      </p:sp>
      <p:sp>
        <p:nvSpPr>
          <p:cNvPr id="8" name="Freeform 7"/>
          <p:cNvSpPr/>
          <p:nvPr/>
        </p:nvSpPr>
        <p:spPr>
          <a:xfrm>
            <a:off x="2819400" y="2514600"/>
            <a:ext cx="914400" cy="1447800"/>
          </a:xfrm>
          <a:custGeom>
            <a:avLst/>
            <a:gdLst>
              <a:gd name="connsiteX0" fmla="*/ 33867 w 1320800"/>
              <a:gd name="connsiteY0" fmla="*/ 338666 h 1377244"/>
              <a:gd name="connsiteX1" fmla="*/ 1320800 w 1320800"/>
              <a:gd name="connsiteY1" fmla="*/ 0 h 1377244"/>
              <a:gd name="connsiteX2" fmla="*/ 1320800 w 1320800"/>
              <a:gd name="connsiteY2" fmla="*/ 1320800 h 1377244"/>
              <a:gd name="connsiteX3" fmla="*/ 0 w 1320800"/>
              <a:gd name="connsiteY3" fmla="*/ 1377244 h 1377244"/>
              <a:gd name="connsiteX4" fmla="*/ 33867 w 1320800"/>
              <a:gd name="connsiteY4" fmla="*/ 338666 h 1377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77244">
                <a:moveTo>
                  <a:pt x="33867" y="338666"/>
                </a:moveTo>
                <a:lnTo>
                  <a:pt x="1320800" y="0"/>
                </a:lnTo>
                <a:lnTo>
                  <a:pt x="1320800" y="1320800"/>
                </a:lnTo>
                <a:lnTo>
                  <a:pt x="0" y="1377244"/>
                </a:lnTo>
                <a:lnTo>
                  <a:pt x="33867" y="338666"/>
                </a:lnTo>
                <a:close/>
              </a:path>
            </a:pathLst>
          </a:custGeom>
          <a:solidFill>
            <a:srgbClr val="00B050">
              <a:alpha val="2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3062640">
            <a:off x="2235972" y="1982800"/>
            <a:ext cx="1928857" cy="3340002"/>
          </a:xfrm>
          <a:prstGeom prst="arc">
            <a:avLst>
              <a:gd name="adj1" fmla="val 16200000"/>
              <a:gd name="adj2" fmla="val 390605"/>
            </a:avLst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1"/>
          <p:cNvGrpSpPr/>
          <p:nvPr/>
        </p:nvGrpSpPr>
        <p:grpSpPr>
          <a:xfrm>
            <a:off x="152400" y="5181600"/>
            <a:ext cx="2819400" cy="307777"/>
            <a:chOff x="685800" y="4953000"/>
            <a:chExt cx="2819400" cy="372939"/>
          </a:xfrm>
        </p:grpSpPr>
        <p:sp>
          <p:nvSpPr>
            <p:cNvPr id="11" name="TextBox 10"/>
            <p:cNvSpPr txBox="1"/>
            <p:nvPr/>
          </p:nvSpPr>
          <p:spPr>
            <a:xfrm>
              <a:off x="685800" y="4953000"/>
              <a:ext cx="2667000" cy="372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First Application of binder</a:t>
              </a:r>
              <a:endParaRPr lang="en-US" sz="1400" b="1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124200" y="5137666"/>
              <a:ext cx="381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2"/>
          <p:cNvGrpSpPr/>
          <p:nvPr/>
        </p:nvGrpSpPr>
        <p:grpSpPr>
          <a:xfrm>
            <a:off x="152400" y="5562600"/>
            <a:ext cx="2971800" cy="660975"/>
            <a:chOff x="152400" y="5562600"/>
            <a:chExt cx="2971800" cy="660975"/>
          </a:xfrm>
        </p:grpSpPr>
        <p:sp>
          <p:nvSpPr>
            <p:cNvPr id="14" name="TextBox 13"/>
            <p:cNvSpPr txBox="1"/>
            <p:nvPr/>
          </p:nvSpPr>
          <p:spPr>
            <a:xfrm>
              <a:off x="152400" y="5638800"/>
              <a:ext cx="289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    </a:t>
              </a:r>
              <a:r>
                <a:rPr lang="en-US" sz="1400" b="1" dirty="0" smtClean="0"/>
                <a:t>Application of </a:t>
              </a:r>
              <a:r>
                <a:rPr lang="en-US" sz="1400" b="1" dirty="0" err="1" smtClean="0"/>
                <a:t>Fibres</a:t>
              </a:r>
              <a:endParaRPr lang="en-US" sz="1400" b="1" dirty="0" smtClean="0"/>
            </a:p>
            <a:p>
              <a:r>
                <a:rPr lang="en-US" sz="1400" b="1" dirty="0" smtClean="0"/>
                <a:t>(60mm length at 75 g/m</a:t>
              </a:r>
              <a:r>
                <a:rPr lang="en-US" sz="1400" b="1" baseline="30000" dirty="0" smtClean="0"/>
                <a:t>2</a:t>
              </a:r>
              <a:r>
                <a:rPr lang="en-US" sz="1400" b="1" dirty="0" smtClean="0"/>
                <a:t>)</a:t>
              </a:r>
              <a:endParaRPr lang="en-US" sz="1400" b="1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2514600" y="5562600"/>
              <a:ext cx="609600" cy="381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3"/>
          <p:cNvGrpSpPr/>
          <p:nvPr/>
        </p:nvGrpSpPr>
        <p:grpSpPr>
          <a:xfrm>
            <a:off x="1524000" y="5715000"/>
            <a:ext cx="3505200" cy="917377"/>
            <a:chOff x="2438400" y="5486400"/>
            <a:chExt cx="3505200" cy="917377"/>
          </a:xfrm>
        </p:grpSpPr>
        <p:sp>
          <p:nvSpPr>
            <p:cNvPr id="18" name="TextBox 17"/>
            <p:cNvSpPr txBox="1"/>
            <p:nvPr/>
          </p:nvSpPr>
          <p:spPr>
            <a:xfrm>
              <a:off x="2438400" y="6096000"/>
              <a:ext cx="3505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Second Application of binder</a:t>
              </a:r>
              <a:endParaRPr lang="en-US" sz="1400" b="1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267200" y="5486400"/>
              <a:ext cx="0" cy="5334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3691</TotalTime>
  <Words>907</Words>
  <Application>Microsoft Office PowerPoint</Application>
  <PresentationFormat>On-screen Show (4:3)</PresentationFormat>
  <Paragraphs>186</Paragraphs>
  <Slides>20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Gravel Seals</vt:lpstr>
      <vt:lpstr>Slide 7</vt:lpstr>
      <vt:lpstr>Fibermat Option</vt:lpstr>
      <vt:lpstr>Fibre Option</vt:lpstr>
      <vt:lpstr>Fibermat Option</vt:lpstr>
      <vt:lpstr>Fibermat Option</vt:lpstr>
      <vt:lpstr>Slide 12</vt:lpstr>
      <vt:lpstr>Performance</vt:lpstr>
      <vt:lpstr>Performance</vt:lpstr>
      <vt:lpstr>Performance</vt:lpstr>
      <vt:lpstr>Performance</vt:lpstr>
      <vt:lpstr>Performance</vt:lpstr>
      <vt:lpstr>Ballpark Pricing</vt:lpstr>
      <vt:lpstr>Offering</vt:lpstr>
      <vt:lpstr>Questions?</vt:lpstr>
    </vt:vector>
  </TitlesOfParts>
  <Company>Works Alberta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System User</dc:creator>
  <cp:lastModifiedBy>Chris Dechkoff</cp:lastModifiedBy>
  <cp:revision>104</cp:revision>
  <dcterms:created xsi:type="dcterms:W3CDTF">2010-04-16T19:09:55Z</dcterms:created>
  <dcterms:modified xsi:type="dcterms:W3CDTF">2013-04-22T15:26:55Z</dcterms:modified>
</cp:coreProperties>
</file>